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7"/>
  </p:notesMasterIdLst>
  <p:sldIdLst>
    <p:sldId id="256" r:id="rId2"/>
    <p:sldId id="262" r:id="rId3"/>
    <p:sldId id="257" r:id="rId4"/>
    <p:sldId id="259" r:id="rId5"/>
    <p:sldId id="261" r:id="rId6"/>
    <p:sldId id="260" r:id="rId7"/>
    <p:sldId id="265" r:id="rId8"/>
    <p:sldId id="268" r:id="rId9"/>
    <p:sldId id="269" r:id="rId10"/>
    <p:sldId id="270" r:id="rId11"/>
    <p:sldId id="281" r:id="rId12"/>
    <p:sldId id="282" r:id="rId13"/>
    <p:sldId id="283" r:id="rId14"/>
    <p:sldId id="271" r:id="rId15"/>
    <p:sldId id="272" r:id="rId16"/>
    <p:sldId id="284" r:id="rId17"/>
    <p:sldId id="273" r:id="rId18"/>
    <p:sldId id="380" r:id="rId19"/>
    <p:sldId id="274" r:id="rId20"/>
    <p:sldId id="285" r:id="rId21"/>
    <p:sldId id="275" r:id="rId22"/>
    <p:sldId id="292" r:id="rId23"/>
    <p:sldId id="276" r:id="rId24"/>
    <p:sldId id="288" r:id="rId25"/>
    <p:sldId id="289" r:id="rId26"/>
    <p:sldId id="286" r:id="rId27"/>
    <p:sldId id="277" r:id="rId28"/>
    <p:sldId id="306" r:id="rId29"/>
    <p:sldId id="381" r:id="rId30"/>
    <p:sldId id="298" r:id="rId31"/>
    <p:sldId id="302" r:id="rId32"/>
    <p:sldId id="303" r:id="rId33"/>
    <p:sldId id="335" r:id="rId34"/>
    <p:sldId id="336" r:id="rId35"/>
    <p:sldId id="337" r:id="rId36"/>
    <p:sldId id="293" r:id="rId37"/>
    <p:sldId id="304" r:id="rId38"/>
    <p:sldId id="294" r:id="rId39"/>
    <p:sldId id="308" r:id="rId40"/>
    <p:sldId id="301" r:id="rId41"/>
    <p:sldId id="295" r:id="rId42"/>
    <p:sldId id="309" r:id="rId43"/>
    <p:sldId id="310" r:id="rId44"/>
    <p:sldId id="386" r:id="rId45"/>
    <p:sldId id="345" r:id="rId46"/>
    <p:sldId id="328" r:id="rId47"/>
    <p:sldId id="346" r:id="rId48"/>
    <p:sldId id="329" r:id="rId49"/>
    <p:sldId id="330" r:id="rId50"/>
    <p:sldId id="331" r:id="rId51"/>
    <p:sldId id="339" r:id="rId52"/>
    <p:sldId id="333" r:id="rId53"/>
    <p:sldId id="340" r:id="rId54"/>
    <p:sldId id="341" r:id="rId55"/>
    <p:sldId id="322" r:id="rId56"/>
    <p:sldId id="342" r:id="rId57"/>
    <p:sldId id="343" r:id="rId58"/>
    <p:sldId id="338" r:id="rId59"/>
    <p:sldId id="349" r:id="rId60"/>
    <p:sldId id="352" r:id="rId61"/>
    <p:sldId id="353" r:id="rId62"/>
    <p:sldId id="354" r:id="rId63"/>
    <p:sldId id="355" r:id="rId64"/>
    <p:sldId id="357" r:id="rId65"/>
    <p:sldId id="358" r:id="rId66"/>
    <p:sldId id="361" r:id="rId67"/>
    <p:sldId id="362" r:id="rId68"/>
    <p:sldId id="363" r:id="rId69"/>
    <p:sldId id="359" r:id="rId70"/>
    <p:sldId id="344" r:id="rId71"/>
    <p:sldId id="364" r:id="rId72"/>
    <p:sldId id="365" r:id="rId73"/>
    <p:sldId id="366" r:id="rId74"/>
    <p:sldId id="373" r:id="rId75"/>
    <p:sldId id="375" r:id="rId76"/>
    <p:sldId id="369" r:id="rId77"/>
    <p:sldId id="376" r:id="rId78"/>
    <p:sldId id="377" r:id="rId79"/>
    <p:sldId id="384" r:id="rId80"/>
    <p:sldId id="385" r:id="rId81"/>
    <p:sldId id="379" r:id="rId82"/>
    <p:sldId id="264" r:id="rId83"/>
    <p:sldId id="266" r:id="rId84"/>
    <p:sldId id="258" r:id="rId85"/>
    <p:sldId id="267" r:id="rId8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4C91"/>
    <a:srgbClr val="335597"/>
    <a:srgbClr val="506289"/>
    <a:srgbClr val="4C6AA3"/>
    <a:srgbClr val="FFCB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Estilo claro 3 - Acento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Estilo claro 1 - Acento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Estilo claro 1 - Acento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Estilo claro 1 - Acento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Estilo claro 3 - Acento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Estilo claro 3 - Acento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38" autoAdjust="0"/>
    <p:restoredTop sz="85112" autoAdjust="0"/>
  </p:normalViewPr>
  <p:slideViewPr>
    <p:cSldViewPr snapToGrid="0">
      <p:cViewPr>
        <p:scale>
          <a:sx n="66" d="100"/>
          <a:sy n="66" d="100"/>
        </p:scale>
        <p:origin x="1234" y="2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heme" Target="theme/theme1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png>
</file>

<file path=ppt/media/image60.jpeg>
</file>

<file path=ppt/media/image61.jpeg>
</file>

<file path=ppt/media/image62.jpeg>
</file>

<file path=ppt/media/image63.jpe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45C759-F38D-4BDA-BC09-1862D327AF06}" type="datetimeFigureOut">
              <a:rPr lang="es-PE" smtClean="0"/>
              <a:t>02/03/2019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35251D-9BA2-4CE3-B1D2-96566B4309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21254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Todos hemos interactuado con sistemas de </a:t>
            </a:r>
            <a:r>
              <a:rPr lang="es-PE" dirty="0" err="1"/>
              <a:t>recomendacion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124719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 ratings que los usuarios le dan a los </a:t>
            </a:r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items</a:t>
            </a:r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pueden expresar en una matriz: 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Matriz de utilidad con dos ejes: uno para los usuarios y otro para los </a:t>
            </a:r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items</a:t>
            </a:r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en las celdas el rating que cada usuario le asignó a los </a:t>
            </a:r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items</a:t>
            </a:r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matriz de utilidad está incompleta, no todos los usuarios han visto todas las películas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Hay que llenar los vacíos de la </a:t>
            </a:r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poder recomendar al usuario: recomendar el rating más alto de los que no ha visto</a:t>
            </a:r>
            <a:endParaRPr lang="es-PE" b="0" dirty="0">
              <a:effectLst/>
            </a:endParaRPr>
          </a:p>
          <a:p>
            <a:br>
              <a:rPr lang="es-PE" b="0" dirty="0">
                <a:effectLst/>
              </a:rPr>
            </a:b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25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5242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Computacionalmente rápido</a:t>
            </a:r>
          </a:p>
          <a:p>
            <a:r>
              <a:rPr lang="es-PE" dirty="0"/>
              <a:t>Idea simple con potencial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27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653634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Segmentar clientes por variables demográficas antes de calcular el promedio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Promedios dentro de semana y fin de semana. ¿Nuestros consumos son distintos en épocas diferentes del año? ¿en días distintos de la semana?</a:t>
            </a:r>
            <a:endParaRPr lang="es-PE" b="0" dirty="0">
              <a:effectLst/>
            </a:endParaRPr>
          </a:p>
          <a:p>
            <a:br>
              <a:rPr lang="es-PE" dirty="0"/>
            </a:b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28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496503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 malograron las recomendaciones de Netflix cuando alguien vio Soltera Codiciada en mi cuenta, ahora Netflix me para recomendando </a:t>
            </a:r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Asumare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35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958121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METADATA: para estos sistemas necesitas recolectar información de los </a:t>
            </a:r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items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Restaurantes, como sé que dos son parecidos? Las cartas? Los precios? Tenemos esa información? 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Trip</a:t>
            </a:r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advisor</a:t>
            </a:r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Foursquare (scrapping) </a:t>
            </a:r>
            <a:endParaRPr lang="es-PE" b="0" dirty="0">
              <a:effectLst/>
            </a:endParaRPr>
          </a:p>
          <a:p>
            <a:br>
              <a:rPr lang="es-PE" dirty="0"/>
            </a:b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36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973104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Taggers</a:t>
            </a:r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40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17460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WAT. Mi formula de similitud debe ser buena, sino puedo tener problemas al encontrar parecidos</a:t>
            </a:r>
            <a:endParaRPr lang="es-PE" b="0" dirty="0">
              <a:effectLst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42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317402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Sobreespecializacion</a:t>
            </a:r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siempre recomiendo lo mismo, no hay mucho factor sorpresa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 te gusta la comida japonesa, siempre te voy a recomendar comida japonesa. Malo? No, porque te gusta, pero sería interesante recomendarte cosas nuevas.</a:t>
            </a:r>
            <a:endParaRPr lang="es-PE" b="0" dirty="0">
              <a:effectLst/>
            </a:endParaRPr>
          </a:p>
          <a:p>
            <a:br>
              <a:rPr lang="es-PE" dirty="0"/>
            </a:b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43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02722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Cultura de datos en empresas peruanas es cada vez mayor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10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30196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Por qué las empresas lo hacen?</a:t>
            </a:r>
          </a:p>
          <a:p>
            <a:r>
              <a:rPr lang="es-PE" dirty="0"/>
              <a:t>Por qué un banco estaría interesado en implementar un sistema de recomendación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11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49654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Antes las limitaciones de los establecimientos eran físicas, solo se podía colocar los productos que alcanzaban en la tienda.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E-</a:t>
            </a:r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commerce</a:t>
            </a:r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trajo abundancia, ya no existen estas limitaciones</a:t>
            </a:r>
            <a:br>
              <a:rPr lang="es-PE" dirty="0"/>
            </a:b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12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33520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 usuarios necesitamos una ayuda para encontrar lo que buscamos.</a:t>
            </a:r>
          </a:p>
          <a:p>
            <a:r>
              <a:rPr lang="es-P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Procastinamos</a:t>
            </a:r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nos distraemos, nos vamos, no compramos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86924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 los clientes encuentren rápido lo que buscan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Mientras más rápido encuentren lo que buscan, más probable es que compren</a:t>
            </a:r>
            <a:endParaRPr lang="es-PE" b="0" dirty="0">
              <a:effectLst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18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56514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Sistemas de recomendación no solo predicen el futuro, sino que lo causan. PRESCRIBEN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permiten encontrar a los usuarios productos que quizás no conocían y les pueden gustar.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 final, el objetivo de todo esto es incrementar los ingresos mediante más compras de los usuarios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19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20265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Quiero saber que le gusta? Le pregunto. Es lo más directo. 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¿Netflix se sienta con cada usuario a preguntarle que le gusta?</a:t>
            </a:r>
            <a:endParaRPr lang="es-PE" b="0" dirty="0">
              <a:effectLst/>
            </a:endParaRPr>
          </a:p>
          <a:p>
            <a:br>
              <a:rPr lang="es-PE" dirty="0"/>
            </a:b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21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0231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Habilita un canal para que los usuarios manifiesten sus gustos.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¿Cuántos aquí tienen cuenta de Netflix? *todos*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¿Cuántos aquí luego de ver una película se toman el tiempo de poner Me gusta / No me gusta? *nadie?*</a:t>
            </a:r>
            <a:endParaRPr lang="es-PE" b="0" dirty="0">
              <a:effectLst/>
            </a:endParaRPr>
          </a:p>
          <a:p>
            <a:pPr rtl="0"/>
            <a:r>
              <a:rPr lang="es-P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feedback explícito es ideal, pero no muchos usan el canal</a:t>
            </a:r>
            <a:endParaRPr lang="es-PE" b="0" dirty="0">
              <a:effectLst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5251D-9BA2-4CE3-B1D2-96566B43091A}" type="slidenum">
              <a:rPr lang="es-PE" smtClean="0"/>
              <a:t>23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71768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653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390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220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457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017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965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664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944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507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822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815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89035-38C8-4C45-A3B6-5FF89618A9CC}" type="datetimeFigureOut">
              <a:rPr lang="es-ES" smtClean="0"/>
              <a:t>01/03/2019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32BC1-7ACB-4952-A2D2-AEDA07DF79A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2869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6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1.jpeg"/><Relationship Id="rId4" Type="http://schemas.openxmlformats.org/officeDocument/2006/relationships/image" Target="../media/image25.jpeg"/><Relationship Id="rId9" Type="http://schemas.openxmlformats.org/officeDocument/2006/relationships/image" Target="../media/image30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jpe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jpeg"/><Relationship Id="rId3" Type="http://schemas.openxmlformats.org/officeDocument/2006/relationships/image" Target="../media/image35.png"/><Relationship Id="rId7" Type="http://schemas.openxmlformats.org/officeDocument/2006/relationships/image" Target="../media/image39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jpeg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jpeg"/><Relationship Id="rId3" Type="http://schemas.openxmlformats.org/officeDocument/2006/relationships/image" Target="../media/image35.png"/><Relationship Id="rId7" Type="http://schemas.openxmlformats.org/officeDocument/2006/relationships/image" Target="../media/image39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jpeg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jpeg"/><Relationship Id="rId5" Type="http://schemas.openxmlformats.org/officeDocument/2006/relationships/image" Target="../media/image36.jpeg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jpeg"/><Relationship Id="rId3" Type="http://schemas.openxmlformats.org/officeDocument/2006/relationships/image" Target="../media/image6.png"/><Relationship Id="rId7" Type="http://schemas.openxmlformats.org/officeDocument/2006/relationships/image" Target="../media/image3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jpeg"/><Relationship Id="rId5" Type="http://schemas.openxmlformats.org/officeDocument/2006/relationships/image" Target="../media/image37.jpeg"/><Relationship Id="rId4" Type="http://schemas.openxmlformats.org/officeDocument/2006/relationships/image" Target="../media/image41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peg"/><Relationship Id="rId3" Type="http://schemas.openxmlformats.org/officeDocument/2006/relationships/image" Target="../media/image49.png"/><Relationship Id="rId7" Type="http://schemas.openxmlformats.org/officeDocument/2006/relationships/image" Target="../media/image5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jpeg"/><Relationship Id="rId5" Type="http://schemas.openxmlformats.org/officeDocument/2006/relationships/image" Target="../media/image51.png"/><Relationship Id="rId10" Type="http://schemas.openxmlformats.org/officeDocument/2006/relationships/image" Target="../media/image56.jpeg"/><Relationship Id="rId4" Type="http://schemas.openxmlformats.org/officeDocument/2006/relationships/image" Target="../media/image50.png"/><Relationship Id="rId9" Type="http://schemas.openxmlformats.org/officeDocument/2006/relationships/image" Target="../media/image55.jpe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peg"/><Relationship Id="rId3" Type="http://schemas.openxmlformats.org/officeDocument/2006/relationships/image" Target="../media/image49.png"/><Relationship Id="rId7" Type="http://schemas.openxmlformats.org/officeDocument/2006/relationships/image" Target="../media/image5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jpeg"/><Relationship Id="rId5" Type="http://schemas.openxmlformats.org/officeDocument/2006/relationships/image" Target="../media/image51.png"/><Relationship Id="rId10" Type="http://schemas.openxmlformats.org/officeDocument/2006/relationships/image" Target="../media/image56.jpeg"/><Relationship Id="rId4" Type="http://schemas.openxmlformats.org/officeDocument/2006/relationships/image" Target="../media/image50.png"/><Relationship Id="rId9" Type="http://schemas.openxmlformats.org/officeDocument/2006/relationships/image" Target="../media/image55.jpe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peg"/><Relationship Id="rId3" Type="http://schemas.openxmlformats.org/officeDocument/2006/relationships/image" Target="../media/image49.png"/><Relationship Id="rId7" Type="http://schemas.openxmlformats.org/officeDocument/2006/relationships/image" Target="../media/image5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jpeg"/><Relationship Id="rId5" Type="http://schemas.openxmlformats.org/officeDocument/2006/relationships/image" Target="../media/image51.png"/><Relationship Id="rId10" Type="http://schemas.openxmlformats.org/officeDocument/2006/relationships/image" Target="../media/image56.jpeg"/><Relationship Id="rId4" Type="http://schemas.openxmlformats.org/officeDocument/2006/relationships/image" Target="../media/image50.png"/><Relationship Id="rId9" Type="http://schemas.openxmlformats.org/officeDocument/2006/relationships/image" Target="../media/image5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peg"/><Relationship Id="rId3" Type="http://schemas.openxmlformats.org/officeDocument/2006/relationships/image" Target="../media/image49.png"/><Relationship Id="rId7" Type="http://schemas.openxmlformats.org/officeDocument/2006/relationships/image" Target="../media/image5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jpeg"/><Relationship Id="rId5" Type="http://schemas.openxmlformats.org/officeDocument/2006/relationships/image" Target="../media/image51.png"/><Relationship Id="rId10" Type="http://schemas.openxmlformats.org/officeDocument/2006/relationships/image" Target="../media/image56.jpeg"/><Relationship Id="rId4" Type="http://schemas.openxmlformats.org/officeDocument/2006/relationships/image" Target="../media/image50.png"/><Relationship Id="rId9" Type="http://schemas.openxmlformats.org/officeDocument/2006/relationships/image" Target="../media/image55.jpe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peg"/><Relationship Id="rId3" Type="http://schemas.openxmlformats.org/officeDocument/2006/relationships/image" Target="../media/image49.png"/><Relationship Id="rId7" Type="http://schemas.openxmlformats.org/officeDocument/2006/relationships/image" Target="../media/image5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jpeg"/><Relationship Id="rId5" Type="http://schemas.openxmlformats.org/officeDocument/2006/relationships/image" Target="../media/image51.png"/><Relationship Id="rId10" Type="http://schemas.openxmlformats.org/officeDocument/2006/relationships/image" Target="../media/image56.jpeg"/><Relationship Id="rId4" Type="http://schemas.openxmlformats.org/officeDocument/2006/relationships/image" Target="../media/image50.png"/><Relationship Id="rId9" Type="http://schemas.openxmlformats.org/officeDocument/2006/relationships/image" Target="../media/image55.jpe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jpeg"/><Relationship Id="rId3" Type="http://schemas.openxmlformats.org/officeDocument/2006/relationships/image" Target="../media/image49.png"/><Relationship Id="rId7" Type="http://schemas.openxmlformats.org/officeDocument/2006/relationships/image" Target="../media/image54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jpeg"/><Relationship Id="rId5" Type="http://schemas.openxmlformats.org/officeDocument/2006/relationships/image" Target="../media/image52.jpeg"/><Relationship Id="rId4" Type="http://schemas.openxmlformats.org/officeDocument/2006/relationships/image" Target="../media/image50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jpeg"/><Relationship Id="rId3" Type="http://schemas.openxmlformats.org/officeDocument/2006/relationships/image" Target="../media/image49.png"/><Relationship Id="rId7" Type="http://schemas.openxmlformats.org/officeDocument/2006/relationships/image" Target="../media/image54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jpeg"/><Relationship Id="rId5" Type="http://schemas.openxmlformats.org/officeDocument/2006/relationships/image" Target="../media/image52.jpeg"/><Relationship Id="rId4" Type="http://schemas.openxmlformats.org/officeDocument/2006/relationships/image" Target="../media/image50.png"/><Relationship Id="rId9" Type="http://schemas.openxmlformats.org/officeDocument/2006/relationships/image" Target="../media/image57.jpe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jpeg"/><Relationship Id="rId3" Type="http://schemas.openxmlformats.org/officeDocument/2006/relationships/image" Target="../media/image49.png"/><Relationship Id="rId7" Type="http://schemas.openxmlformats.org/officeDocument/2006/relationships/image" Target="../media/image54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jpeg"/><Relationship Id="rId5" Type="http://schemas.openxmlformats.org/officeDocument/2006/relationships/image" Target="../media/image52.jpeg"/><Relationship Id="rId4" Type="http://schemas.openxmlformats.org/officeDocument/2006/relationships/image" Target="../media/image50.png"/><Relationship Id="rId9" Type="http://schemas.openxmlformats.org/officeDocument/2006/relationships/image" Target="../media/image57.jpe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jpeg"/><Relationship Id="rId3" Type="http://schemas.openxmlformats.org/officeDocument/2006/relationships/image" Target="../media/image49.png"/><Relationship Id="rId7" Type="http://schemas.openxmlformats.org/officeDocument/2006/relationships/image" Target="../media/image59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jpeg"/><Relationship Id="rId5" Type="http://schemas.openxmlformats.org/officeDocument/2006/relationships/image" Target="../media/image51.png"/><Relationship Id="rId10" Type="http://schemas.openxmlformats.org/officeDocument/2006/relationships/image" Target="../media/image62.jpeg"/><Relationship Id="rId4" Type="http://schemas.openxmlformats.org/officeDocument/2006/relationships/image" Target="../media/image50.png"/><Relationship Id="rId9" Type="http://schemas.openxmlformats.org/officeDocument/2006/relationships/image" Target="../media/image61.jpe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jpeg"/><Relationship Id="rId3" Type="http://schemas.openxmlformats.org/officeDocument/2006/relationships/image" Target="../media/image49.png"/><Relationship Id="rId7" Type="http://schemas.openxmlformats.org/officeDocument/2006/relationships/image" Target="../media/image59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jpeg"/><Relationship Id="rId5" Type="http://schemas.openxmlformats.org/officeDocument/2006/relationships/image" Target="../media/image51.png"/><Relationship Id="rId10" Type="http://schemas.openxmlformats.org/officeDocument/2006/relationships/image" Target="../media/image62.jpeg"/><Relationship Id="rId4" Type="http://schemas.openxmlformats.org/officeDocument/2006/relationships/image" Target="../media/image50.png"/><Relationship Id="rId9" Type="http://schemas.openxmlformats.org/officeDocument/2006/relationships/image" Target="../media/image61.jpe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jpeg"/><Relationship Id="rId3" Type="http://schemas.openxmlformats.org/officeDocument/2006/relationships/image" Target="../media/image49.png"/><Relationship Id="rId7" Type="http://schemas.openxmlformats.org/officeDocument/2006/relationships/image" Target="../media/image59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jpeg"/><Relationship Id="rId5" Type="http://schemas.openxmlformats.org/officeDocument/2006/relationships/image" Target="../media/image51.png"/><Relationship Id="rId10" Type="http://schemas.openxmlformats.org/officeDocument/2006/relationships/image" Target="../media/image62.jpeg"/><Relationship Id="rId4" Type="http://schemas.openxmlformats.org/officeDocument/2006/relationships/image" Target="../media/image50.png"/><Relationship Id="rId9" Type="http://schemas.openxmlformats.org/officeDocument/2006/relationships/image" Target="../media/image61.jpe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50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25.jpeg"/><Relationship Id="rId7" Type="http://schemas.openxmlformats.org/officeDocument/2006/relationships/image" Target="../media/image2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31.jpe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83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5124" name="Picture 4" descr="https://lh5.googleusercontent.com/uN0H8sqvp1yydcWcaFWy4vRF543yn0M7clDCxVTZ42UmSsj0U4rHgHPv-9-jSKKAoFHr4lGlWnXkGt-lFvq105zCoN25i6OeGkFNKXGpstIYgPAhFkB0Knu0gU-zBacdN7MHDNhfcuI">
            <a:extLst>
              <a:ext uri="{FF2B5EF4-FFF2-40B4-BE49-F238E27FC236}">
                <a16:creationId xmlns:a16="http://schemas.microsoft.com/office/drawing/2014/main" id="{815A86A1-7D59-4598-98DD-F2DA7A129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4340" y="3090042"/>
            <a:ext cx="3220720" cy="110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s://lh3.googleusercontent.com/hSF4N1CVX0SPsNb_PO4DVaA3t3vValbCzPt2aUgnJhqhaKvAz-vyFRbmEkPTnAmlDeBePfqw1A3QEYxs9Vv8FH5PeJ2i80rpjTmwOO8JHBSm0wlzrigCwhGo4U75s3F99d76Nj40JxI">
            <a:extLst>
              <a:ext uri="{FF2B5EF4-FFF2-40B4-BE49-F238E27FC236}">
                <a16:creationId xmlns:a16="http://schemas.microsoft.com/office/drawing/2014/main" id="{5BB47DFF-A4F8-4E9B-BDFB-ED6A4C7866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3835" y="2749117"/>
            <a:ext cx="1787630" cy="178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4B73DEA-C94C-47A9-B041-9C4E711167C3}"/>
              </a:ext>
            </a:extLst>
          </p:cNvPr>
          <p:cNvSpPr txBox="1"/>
          <p:nvPr/>
        </p:nvSpPr>
        <p:spPr>
          <a:xfrm>
            <a:off x="596537" y="1529915"/>
            <a:ext cx="109989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>
                <a:solidFill>
                  <a:srgbClr val="4C6AA3"/>
                </a:solidFill>
                <a:latin typeface="Keep Calm Med" pitchFamily="2" charset="0"/>
              </a:rPr>
              <a:t>Empresas peruanas utilizando Sistemas de Recomendación</a:t>
            </a:r>
          </a:p>
        </p:txBody>
      </p:sp>
    </p:spTree>
    <p:extLst>
      <p:ext uri="{BB962C8B-B14F-4D97-AF65-F5344CB8AC3E}">
        <p14:creationId xmlns:p14="http://schemas.microsoft.com/office/powerpoint/2010/main" val="32584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4977" cy="6856326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53144" y="3220830"/>
            <a:ext cx="10998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rgbClr val="FFCB3F"/>
                </a:solidFill>
                <a:latin typeface="Keep Calm Med" pitchFamily="2" charset="0"/>
              </a:rPr>
              <a:t>2. ¿Por qué recomendar?</a:t>
            </a:r>
          </a:p>
        </p:txBody>
      </p:sp>
    </p:spTree>
    <p:extLst>
      <p:ext uri="{BB962C8B-B14F-4D97-AF65-F5344CB8AC3E}">
        <p14:creationId xmlns:p14="http://schemas.microsoft.com/office/powerpoint/2010/main" val="3674363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15362" name="Picture 2" descr="https://lh6.googleusercontent.com/FHOceQS4U35fb1fl0wyOp3UuNQ4FyAiDtm3D0KR3fxsH9dVdtxv-POuf0-yQ5h9okjr0qfOe6UIp7PJX3HlHrLRx0UUDq4I_Hl3LlKM4xBUX7TjfLfddjC7olnPztFKCQk22dE2IIgw">
            <a:extLst>
              <a:ext uri="{FF2B5EF4-FFF2-40B4-BE49-F238E27FC236}">
                <a16:creationId xmlns:a16="http://schemas.microsoft.com/office/drawing/2014/main" id="{4D5A5132-59E9-4D13-AFAF-A83032961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5" y="1157286"/>
            <a:ext cx="4324985" cy="4217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667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15362" name="Picture 2" descr="https://lh6.googleusercontent.com/FHOceQS4U35fb1fl0wyOp3UuNQ4FyAiDtm3D0KR3fxsH9dVdtxv-POuf0-yQ5h9okjr0qfOe6UIp7PJX3HlHrLRx0UUDq4I_Hl3LlKM4xBUX7TjfLfddjC7olnPztFKCQk22dE2IIgw">
            <a:extLst>
              <a:ext uri="{FF2B5EF4-FFF2-40B4-BE49-F238E27FC236}">
                <a16:creationId xmlns:a16="http://schemas.microsoft.com/office/drawing/2014/main" id="{4D5A5132-59E9-4D13-AFAF-A83032961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5" y="1157286"/>
            <a:ext cx="4324985" cy="4217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2D0110C7-275C-4692-93F6-B0168AB416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1840" y="1759079"/>
            <a:ext cx="494792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br>
              <a:rPr kumimoji="0" lang="es-PE" altLang="es-PE" sz="18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s-PE" altLang="es-P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es-PE" altLang="es-PE" dirty="0">
                <a:solidFill>
                  <a:srgbClr val="284C91"/>
                </a:solidFill>
                <a:latin typeface="Myriad Pro" panose="020B0503030403020204" pitchFamily="34" charset="0"/>
              </a:rPr>
              <a:t>VENTAJA:</a:t>
            </a:r>
          </a:p>
          <a:p>
            <a:pPr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altLang="es-PE" dirty="0">
                <a:solidFill>
                  <a:srgbClr val="284C91"/>
                </a:solidFill>
                <a:latin typeface="Myriad Pro" panose="020B0503030403020204" pitchFamily="34" charset="0"/>
              </a:rPr>
              <a:t>Muchas opciones para los consumidores</a:t>
            </a:r>
          </a:p>
          <a:p>
            <a:pPr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s-PE" altLang="es-PE" dirty="0">
                <a:solidFill>
                  <a:srgbClr val="284C91"/>
                </a:solidFill>
                <a:latin typeface="Myriad Pro" panose="020B0503030403020204" pitchFamily="34" charset="0"/>
              </a:rPr>
            </a:br>
            <a:endParaRPr lang="es-PE" altLang="es-PE" dirty="0">
              <a:solidFill>
                <a:srgbClr val="284C91"/>
              </a:solidFill>
              <a:latin typeface="Myriad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altLang="es-P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PE" altLang="es-PE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PE" altLang="es-P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PE" altLang="es-P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57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9FA55B84-5E3C-4629-8637-3FD10F64AE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1840" y="1759078"/>
            <a:ext cx="494792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br>
              <a:rPr kumimoji="0" lang="es-PE" altLang="es-PE" sz="18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s-PE" altLang="es-P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es-PE" altLang="es-PE" dirty="0">
                <a:solidFill>
                  <a:srgbClr val="284C91"/>
                </a:solidFill>
                <a:latin typeface="Myriad Pro" panose="020B0503030403020204" pitchFamily="34" charset="0"/>
              </a:rPr>
              <a:t>VENTAJA:</a:t>
            </a:r>
          </a:p>
          <a:p>
            <a:pPr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altLang="es-PE" dirty="0">
                <a:solidFill>
                  <a:srgbClr val="284C91"/>
                </a:solidFill>
                <a:latin typeface="Myriad Pro" panose="020B0503030403020204" pitchFamily="34" charset="0"/>
              </a:rPr>
              <a:t>Muchas opciones para los consumidores</a:t>
            </a:r>
          </a:p>
          <a:p>
            <a:pPr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s-PE" altLang="es-PE" dirty="0">
                <a:solidFill>
                  <a:srgbClr val="284C91"/>
                </a:solidFill>
                <a:latin typeface="Myriad Pro" panose="020B0503030403020204" pitchFamily="34" charset="0"/>
              </a:rPr>
            </a:br>
            <a:endParaRPr lang="es-PE" altLang="es-PE" dirty="0">
              <a:solidFill>
                <a:srgbClr val="284C91"/>
              </a:solidFill>
              <a:latin typeface="Myriad Pro" panose="020B0503030403020204" pitchFamily="34" charset="0"/>
            </a:endParaRPr>
          </a:p>
          <a:p>
            <a:pPr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altLang="es-PE" dirty="0">
                <a:solidFill>
                  <a:srgbClr val="284C91"/>
                </a:solidFill>
                <a:latin typeface="Myriad Pro" panose="020B0503030403020204" pitchFamily="34" charset="0"/>
              </a:rPr>
              <a:t>DESVENTAJA:</a:t>
            </a:r>
          </a:p>
          <a:p>
            <a:pPr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altLang="es-PE" dirty="0">
                <a:solidFill>
                  <a:srgbClr val="284C91"/>
                </a:solidFill>
                <a:latin typeface="Myriad Pro" panose="020B0503030403020204" pitchFamily="34" charset="0"/>
              </a:rPr>
              <a:t>Muchas opciones para los consumidores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PE" altLang="es-P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PE" altLang="es-P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5362" name="Picture 2" descr="https://lh6.googleusercontent.com/FHOceQS4U35fb1fl0wyOp3UuNQ4FyAiDtm3D0KR3fxsH9dVdtxv-POuf0-yQ5h9okjr0qfOe6UIp7PJX3HlHrLRx0UUDq4I_Hl3LlKM4xBUX7TjfLfddjC7olnPztFKCQk22dE2IIgw">
            <a:extLst>
              <a:ext uri="{FF2B5EF4-FFF2-40B4-BE49-F238E27FC236}">
                <a16:creationId xmlns:a16="http://schemas.microsoft.com/office/drawing/2014/main" id="{4D5A5132-59E9-4D13-AFAF-A83032961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5" y="1157286"/>
            <a:ext cx="4324985" cy="4217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7313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14338" name="Picture 2" descr="Image result for schwartz the paradox of choice">
            <a:extLst>
              <a:ext uri="{FF2B5EF4-FFF2-40B4-BE49-F238E27FC236}">
                <a16:creationId xmlns:a16="http://schemas.microsoft.com/office/drawing/2014/main" id="{7FF043F5-BF4B-402A-82A4-3BC2EDBB5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1715" y="693420"/>
            <a:ext cx="5888567" cy="3533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453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992"/>
            <a:ext cx="12194975" cy="6856326"/>
          </a:xfrm>
          <a:prstGeom prst="rect">
            <a:avLst/>
          </a:prstGeom>
        </p:spPr>
      </p:pic>
      <p:pic>
        <p:nvPicPr>
          <p:cNvPr id="14338" name="Picture 2" descr="Image result for schwartz the paradox of choice">
            <a:extLst>
              <a:ext uri="{FF2B5EF4-FFF2-40B4-BE49-F238E27FC236}">
                <a16:creationId xmlns:a16="http://schemas.microsoft.com/office/drawing/2014/main" id="{7FF043F5-BF4B-402A-82A4-3BC2EDBB5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1715" y="693420"/>
            <a:ext cx="5888567" cy="3533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DC794B37-2D19-4A40-9A56-8BC8B80B70E2}"/>
              </a:ext>
            </a:extLst>
          </p:cNvPr>
          <p:cNvSpPr/>
          <p:nvPr/>
        </p:nvSpPr>
        <p:spPr>
          <a:xfrm>
            <a:off x="2235197" y="4596144"/>
            <a:ext cx="7721601" cy="1107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3200" i="1" dirty="0">
                <a:solidFill>
                  <a:srgbClr val="284C91"/>
                </a:solidFill>
                <a:latin typeface="Myriad Pro" panose="020B0503030403020204" pitchFamily="34" charset="0"/>
              </a:rPr>
              <a:t>“With so many options to choose from, people find it very difficult to choose at all”</a:t>
            </a:r>
            <a:endParaRPr lang="es-PE" sz="3200" i="1" dirty="0">
              <a:solidFill>
                <a:srgbClr val="284C91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23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13315" name="Picture 3" descr="https://lh5.googleusercontent.com/P19_IEpmjMnjiDHv66Tkz1tHN5dcd1JsWWXd4gRJrygyG2JlffooljVb1JDkHRurXL1i9bDuSLd8E_t4MwHAi1TfvtXTGYv095vYLB_BtU5UHolaI6Gc6cqoR3-OukVKXAIjPmURgbg">
            <a:extLst>
              <a:ext uri="{FF2B5EF4-FFF2-40B4-BE49-F238E27FC236}">
                <a16:creationId xmlns:a16="http://schemas.microsoft.com/office/drawing/2014/main" id="{6735B0F5-5DBD-49E0-B20F-9F747BF79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847" y="1240631"/>
            <a:ext cx="4454552" cy="2936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https://lh4.googleusercontent.com/sp2MM7yhBRwqGUlMm3hQdqM2AFoOftPw_eaDZiIJv8EcoVAG1H0nLYYjzpsXpn-fWfD509aOxmReVO8sBPNbQb1UVqYt3xrRCOaMlyAvzxK3-uTRMSwBxrTc3Hb2FOZoew_XTd7bU0k">
            <a:extLst>
              <a:ext uri="{FF2B5EF4-FFF2-40B4-BE49-F238E27FC236}">
                <a16:creationId xmlns:a16="http://schemas.microsoft.com/office/drawing/2014/main" id="{B8889BC8-6762-4816-8196-CD1428A01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1441" y="1544636"/>
            <a:ext cx="3321840" cy="2328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690D4EF9-78DF-4120-849D-4272EE386A89}"/>
              </a:ext>
            </a:extLst>
          </p:cNvPr>
          <p:cNvSpPr/>
          <p:nvPr/>
        </p:nvSpPr>
        <p:spPr>
          <a:xfrm>
            <a:off x="5609416" y="2345133"/>
            <a:ext cx="1468187" cy="727233"/>
          </a:xfrm>
          <a:prstGeom prst="rightArrow">
            <a:avLst/>
          </a:prstGeom>
          <a:solidFill>
            <a:srgbClr val="284C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21023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13315" name="Picture 3" descr="https://lh5.googleusercontent.com/P19_IEpmjMnjiDHv66Tkz1tHN5dcd1JsWWXd4gRJrygyG2JlffooljVb1JDkHRurXL1i9bDuSLd8E_t4MwHAi1TfvtXTGYv095vYLB_BtU5UHolaI6Gc6cqoR3-OukVKXAIjPmURgbg">
            <a:extLst>
              <a:ext uri="{FF2B5EF4-FFF2-40B4-BE49-F238E27FC236}">
                <a16:creationId xmlns:a16="http://schemas.microsoft.com/office/drawing/2014/main" id="{6735B0F5-5DBD-49E0-B20F-9F747BF79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847" y="1240631"/>
            <a:ext cx="4454552" cy="2936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https://lh4.googleusercontent.com/sp2MM7yhBRwqGUlMm3hQdqM2AFoOftPw_eaDZiIJv8EcoVAG1H0nLYYjzpsXpn-fWfD509aOxmReVO8sBPNbQb1UVqYt3xrRCOaMlyAvzxK3-uTRMSwBxrTc3Hb2FOZoew_XTd7bU0k">
            <a:extLst>
              <a:ext uri="{FF2B5EF4-FFF2-40B4-BE49-F238E27FC236}">
                <a16:creationId xmlns:a16="http://schemas.microsoft.com/office/drawing/2014/main" id="{B8889BC8-6762-4816-8196-CD1428A01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1441" y="1544636"/>
            <a:ext cx="3321840" cy="2328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690D4EF9-78DF-4120-849D-4272EE386A89}"/>
              </a:ext>
            </a:extLst>
          </p:cNvPr>
          <p:cNvSpPr/>
          <p:nvPr/>
        </p:nvSpPr>
        <p:spPr>
          <a:xfrm>
            <a:off x="5609416" y="2345133"/>
            <a:ext cx="1468187" cy="727233"/>
          </a:xfrm>
          <a:prstGeom prst="rightArrow">
            <a:avLst/>
          </a:prstGeom>
          <a:solidFill>
            <a:srgbClr val="284C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43E0CC19-8B0E-4C86-8099-CAC423913732}"/>
              </a:ext>
            </a:extLst>
          </p:cNvPr>
          <p:cNvSpPr/>
          <p:nvPr/>
        </p:nvSpPr>
        <p:spPr>
          <a:xfrm>
            <a:off x="1935480" y="4743977"/>
            <a:ext cx="832104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2800" b="1" i="1" dirty="0">
                <a:solidFill>
                  <a:srgbClr val="284C91"/>
                </a:solidFill>
                <a:latin typeface="Myriad Pro" panose="020B0503030403020204" pitchFamily="34" charset="0"/>
              </a:rPr>
              <a:t>OBJETIVO</a:t>
            </a:r>
            <a:r>
              <a:rPr lang="es-PE" sz="2000" i="1" dirty="0">
                <a:solidFill>
                  <a:srgbClr val="284C91"/>
                </a:solidFill>
                <a:latin typeface="Myriad Pro" panose="020B0503030403020204" pitchFamily="34" charset="0"/>
              </a:rPr>
              <a:t>: Identificar los productos más relevantes para el cliente</a:t>
            </a:r>
          </a:p>
          <a:p>
            <a:pPr algn="ctr"/>
            <a:br>
              <a:rPr lang="es-PE" sz="2000" dirty="0"/>
            </a:br>
            <a:endParaRPr lang="es-PE" sz="2000" dirty="0"/>
          </a:p>
        </p:txBody>
      </p:sp>
    </p:spTree>
    <p:extLst>
      <p:ext uri="{BB962C8B-B14F-4D97-AF65-F5344CB8AC3E}">
        <p14:creationId xmlns:p14="http://schemas.microsoft.com/office/powerpoint/2010/main" val="344381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A72632A1-1237-48D0-84C2-8868BDE46976}"/>
              </a:ext>
            </a:extLst>
          </p:cNvPr>
          <p:cNvSpPr/>
          <p:nvPr/>
        </p:nvSpPr>
        <p:spPr>
          <a:xfrm>
            <a:off x="934720" y="1116003"/>
            <a:ext cx="1041400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>
                <a:solidFill>
                  <a:srgbClr val="284C91"/>
                </a:solidFill>
                <a:latin typeface="Myriad Pro" panose="020B0503030403020204" pitchFamily="34" charset="0"/>
              </a:rPr>
              <a:t>“Already, </a:t>
            </a:r>
            <a:r>
              <a:rPr lang="en-US" sz="4800" b="1" i="1" dirty="0">
                <a:solidFill>
                  <a:srgbClr val="284C91"/>
                </a:solidFill>
                <a:latin typeface="Myriad Pro" panose="020B0503030403020204" pitchFamily="34" charset="0"/>
              </a:rPr>
              <a:t>35 percent </a:t>
            </a:r>
            <a:r>
              <a:rPr lang="en-US" sz="3200" i="1" dirty="0">
                <a:solidFill>
                  <a:srgbClr val="284C91"/>
                </a:solidFill>
                <a:latin typeface="Myriad Pro" panose="020B0503030403020204" pitchFamily="34" charset="0"/>
              </a:rPr>
              <a:t>of what consumers purchase on Amazon and </a:t>
            </a:r>
            <a:r>
              <a:rPr lang="en-US" sz="4800" b="1" i="1" dirty="0">
                <a:solidFill>
                  <a:srgbClr val="284C91"/>
                </a:solidFill>
                <a:latin typeface="Myriad Pro" panose="020B0503030403020204" pitchFamily="34" charset="0"/>
              </a:rPr>
              <a:t>75 percent</a:t>
            </a:r>
            <a:r>
              <a:rPr lang="en-US" sz="3200" i="1" dirty="0">
                <a:solidFill>
                  <a:srgbClr val="284C91"/>
                </a:solidFill>
                <a:latin typeface="Myriad Pro" panose="020B0503030403020204" pitchFamily="34" charset="0"/>
              </a:rPr>
              <a:t> of what they watch on Netflix come from product recommendations based on such algorithms.”</a:t>
            </a:r>
          </a:p>
          <a:p>
            <a:br>
              <a:rPr lang="en-US" sz="2400" dirty="0"/>
            </a:br>
            <a:endParaRPr lang="es-PE" sz="240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EB509C3-8463-45F5-B9F4-330AD43A05F6}"/>
              </a:ext>
            </a:extLst>
          </p:cNvPr>
          <p:cNvSpPr/>
          <p:nvPr/>
        </p:nvSpPr>
        <p:spPr>
          <a:xfrm>
            <a:off x="2346960" y="4274483"/>
            <a:ext cx="8636000" cy="12490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2300"/>
              </a:spcAft>
            </a:pPr>
            <a:r>
              <a:rPr lang="en-US" sz="2000" i="1" dirty="0">
                <a:solidFill>
                  <a:srgbClr val="284C91"/>
                </a:solidFill>
                <a:latin typeface="Myriad Pro" panose="020B0503030403020204" pitchFamily="34" charset="0"/>
              </a:rPr>
              <a:t>How retailers can keep up with consumers - McKinsey, 2013</a:t>
            </a:r>
          </a:p>
          <a:p>
            <a:br>
              <a:rPr lang="en-US" dirty="0"/>
            </a:b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025025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4977" cy="68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71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4977" cy="6856326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53144" y="3220830"/>
            <a:ext cx="10998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rgbClr val="FFCB3F"/>
                </a:solidFill>
                <a:latin typeface="Keep Calm Med" pitchFamily="2" charset="0"/>
              </a:rPr>
              <a:t>3. ¿Qué le gusta a mis consumidores?</a:t>
            </a:r>
          </a:p>
        </p:txBody>
      </p:sp>
    </p:spTree>
    <p:extLst>
      <p:ext uri="{BB962C8B-B14F-4D97-AF65-F5344CB8AC3E}">
        <p14:creationId xmlns:p14="http://schemas.microsoft.com/office/powerpoint/2010/main" val="335019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11266" name="Picture 2" descr="https://lh6.googleusercontent.com/U8maigPjvXDoHRddzqP5Sq6bdK2r6xG_aqGMcIwxCwY44JYM5rGwk8T-GRcx017dHDMvdHiIgAJ-m3loaYE34fN6jvMJfv3iAl9-u6a6M9G72zyGHD0TbU-NF_Eas9prh29Zh-YNMU8">
            <a:extLst>
              <a:ext uri="{FF2B5EF4-FFF2-40B4-BE49-F238E27FC236}">
                <a16:creationId xmlns:a16="http://schemas.microsoft.com/office/drawing/2014/main" id="{3D20A557-2F0E-4899-B456-8D7DEE571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302" y="667226"/>
            <a:ext cx="4033396" cy="4033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532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11266" name="Picture 2" descr="https://lh6.googleusercontent.com/U8maigPjvXDoHRddzqP5Sq6bdK2r6xG_aqGMcIwxCwY44JYM5rGwk8T-GRcx017dHDMvdHiIgAJ-m3loaYE34fN6jvMJfv3iAl9-u6a6M9G72zyGHD0TbU-NF_Eas9prh29Zh-YNMU8">
            <a:extLst>
              <a:ext uri="{FF2B5EF4-FFF2-40B4-BE49-F238E27FC236}">
                <a16:creationId xmlns:a16="http://schemas.microsoft.com/office/drawing/2014/main" id="{3D20A557-2F0E-4899-B456-8D7DEE571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302" y="667226"/>
            <a:ext cx="4033396" cy="4033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C7CD6ADE-72D3-4090-B015-FDC9CE2C25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0170" y="4700622"/>
            <a:ext cx="185166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Feedback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49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10243" name="Picture 3" descr="https://lh5.googleusercontent.com/clvA71Haoe8wD_PL8LSv5h9MD6rJeHV_xZppYa4ZPwRSzcCabldBaHgy13rOB75bAPtTlFJfY5cLH7sj0Eu3xqGbamwNDdvA6ixvnDewW9RFbUdeVREz_2Ne7-pSO6DJlz1N-Z8buqs">
            <a:extLst>
              <a:ext uri="{FF2B5EF4-FFF2-40B4-BE49-F238E27FC236}">
                <a16:creationId xmlns:a16="http://schemas.microsoft.com/office/drawing/2014/main" id="{9A6A9A2E-0C9F-4A7C-AD46-AA1A25783A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2" y="1992084"/>
            <a:ext cx="2781691" cy="1572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https://lh5.googleusercontent.com/rLmFXtHm09GePnMPktTDH8NqqrtgjrgZ3WcHEslDq7qdVq2v9R8XUdjni6lHSGvk2fEKGOI0Z3RwIdWhZwc6fLBddaQ8XanZO5pExoqbb1PPxyFPNQRT34eYEfOOA8xeZ0eACC3vmZ0">
            <a:extLst>
              <a:ext uri="{FF2B5EF4-FFF2-40B4-BE49-F238E27FC236}">
                <a16:creationId xmlns:a16="http://schemas.microsoft.com/office/drawing/2014/main" id="{690D4BFF-153B-482A-B6C5-41BDCAED93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744" y="1530368"/>
            <a:ext cx="2345950" cy="2495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9CD6FD4F-133D-4A88-BCC8-673DAA0262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9520" y="4545359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Feedback Explícito: El usuario me dice qué le gusta y qué no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26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C9FBDAEA-F314-4A7A-A312-EE06E53623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720" y="4576138"/>
            <a:ext cx="1100328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Feedback Implícito: Infiero qué le gusta al usuario en base a su comportamiento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1507" name="Picture 3" descr="https://lh3.googleusercontent.com/wpSexZ5ORnfRAOU6Y_106GNFjJZQeoXa7OEudqJ4BrNlh3VVWDv_3_pmFLv9Ynyc77-V11vtUPWvRnwp6g1RnBEoXTikLzS6HTwzGc2OWNc1UYj0t8PC97EOlpiIgBtyH61Z6H7EeWo">
            <a:extLst>
              <a:ext uri="{FF2B5EF4-FFF2-40B4-BE49-F238E27FC236}">
                <a16:creationId xmlns:a16="http://schemas.microsoft.com/office/drawing/2014/main" id="{A44C1B2D-5DD7-4CA2-9612-E45441B20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366" y="1851038"/>
            <a:ext cx="3794761" cy="180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06" name="Picture 2" descr="https://lh3.googleusercontent.com/Zl-xg7GaSu0DufBLnq3rKslee-394FJRA_muKrNsTHj2F2dDrs3nl_hTDu8_3ujFexAb0W_3oDbNTGRV2sNQ6BJRtd-KV3kzS9npdg0hsYM-zMb9H8sh41Ta7Lixa3epgBnWfEZCsJw">
            <a:extLst>
              <a:ext uri="{FF2B5EF4-FFF2-40B4-BE49-F238E27FC236}">
                <a16:creationId xmlns:a16="http://schemas.microsoft.com/office/drawing/2014/main" id="{DFF0FF4F-F69F-4C5A-99A8-C9DE975A1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8135" y="1860592"/>
            <a:ext cx="3333750" cy="179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6505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9768"/>
            <a:ext cx="12194975" cy="6856326"/>
          </a:xfrm>
          <a:prstGeom prst="rect">
            <a:avLst/>
          </a:prstGeom>
        </p:spPr>
      </p:pic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659ED3CA-4819-4D12-959D-4EB64290C9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4026631"/>
              </p:ext>
            </p:extLst>
          </p:nvPr>
        </p:nvGraphicFramePr>
        <p:xfrm>
          <a:off x="1855469" y="2103756"/>
          <a:ext cx="9052561" cy="2650488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293223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44174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44174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44174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44174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44174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44174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pic>
        <p:nvPicPr>
          <p:cNvPr id="20484" name="Picture 4" descr="https://lh6.googleusercontent.com/MHoM2naXUnNfxW5hMCNUrRQRcP97n1F76Tgf_wrC52mSeMaBZjYJvbLm-XiJ7yf_-Fnoh7k_i_3j-FIZSSNW21C1T6m-gmtc6awL-TPkOFwFSCyi_C_o4tsAoI_EBjFz7JRvGgaYYmc">
            <a:extLst>
              <a:ext uri="{FF2B5EF4-FFF2-40B4-BE49-F238E27FC236}">
                <a16:creationId xmlns:a16="http://schemas.microsoft.com/office/drawing/2014/main" id="{06DF5789-D5DF-46CA-9690-96B15B6E7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1561" y="449387"/>
            <a:ext cx="967239" cy="1450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5" name="Picture 5" descr="https://lh4.googleusercontent.com/GuEmsbA-2syRIZAu9f-v-ZeT6wVzikQgzUPmd9dLZP53rMoyGjaiXYPyaJ5E6IlqSi9CPu63wv7w-Na1hwV8xVp9jiYb1G1dirl06dqlZymru_4AUYZhp0ezPXKEigON549U8ZWhy8s">
            <a:extLst>
              <a:ext uri="{FF2B5EF4-FFF2-40B4-BE49-F238E27FC236}">
                <a16:creationId xmlns:a16="http://schemas.microsoft.com/office/drawing/2014/main" id="{D723AD8F-A4D0-4901-B09F-872F9C453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5913" y="472462"/>
            <a:ext cx="1135004" cy="1404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6" name="Picture 6" descr="https://lh5.googleusercontent.com/rGlPeeS4mYrdUB1zL7NcddoXhMrRKGSdjonZoeghX9yXMiTh7NBI4mJh1XjaOESxJhT97SwqvbhaOYbJCpFpbXb-NdXwzJ62g4IX3cJmzSuIUydUebIGQGBPGhUym8wBBCasvV0LSRg">
            <a:extLst>
              <a:ext uri="{FF2B5EF4-FFF2-40B4-BE49-F238E27FC236}">
                <a16:creationId xmlns:a16="http://schemas.microsoft.com/office/drawing/2014/main" id="{16778841-A6BF-4549-9D69-DB8E59284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4887" y="438420"/>
            <a:ext cx="1000180" cy="147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3" name="Picture 3" descr="https://lh6.googleusercontent.com/oTRhdEU-E3jovRkgiBMV0iIoRt8uN1P3BipKaluQBcS3PyXHUOkcoGEc-VnGiORqBZ6AjPTO7bIWgON0qg4kmCXiDzn5KOwExhM4p5MY1lowcOFwmryPfd4rxkpzZ8mQ8AVCA6K3nks">
            <a:extLst>
              <a:ext uri="{FF2B5EF4-FFF2-40B4-BE49-F238E27FC236}">
                <a16:creationId xmlns:a16="http://schemas.microsoft.com/office/drawing/2014/main" id="{B84BD136-FC61-4EAB-815D-7AABBEB48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7169" y="431853"/>
            <a:ext cx="1113010" cy="148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8" name="Picture 8" descr="https://lh3.googleusercontent.com/32KcCIC__j7pB88BUnfYxHWIiyXOlOA3H2aQh2Z7uqFhyX3jvK0FtA7qvFAPDHrGxi65B7L5Iu7kf6KfyALmditZdmCVoxhpM8xmpAc5FBQhwn8_MZR5BR3HXqobh4EqMkvMxYMVqHU">
            <a:extLst>
              <a:ext uri="{FF2B5EF4-FFF2-40B4-BE49-F238E27FC236}">
                <a16:creationId xmlns:a16="http://schemas.microsoft.com/office/drawing/2014/main" id="{AE7D145B-E5F5-4960-A1E1-3145591FD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6431" y="401659"/>
            <a:ext cx="1042204" cy="154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2" name="Picture 12" descr="Image result for toy story">
            <a:extLst>
              <a:ext uri="{FF2B5EF4-FFF2-40B4-BE49-F238E27FC236}">
                <a16:creationId xmlns:a16="http://schemas.microsoft.com/office/drawing/2014/main" id="{2E78B92E-0028-4871-B724-0EDC0648E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7457" y="397901"/>
            <a:ext cx="1042204" cy="1553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8" name="Picture 18" descr="Orange Is the New Black Season 4.jpg">
            <a:extLst>
              <a:ext uri="{FF2B5EF4-FFF2-40B4-BE49-F238E27FC236}">
                <a16:creationId xmlns:a16="http://schemas.microsoft.com/office/drawing/2014/main" id="{B299245A-1EE9-4772-8810-0DD0791ED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1319" y="377915"/>
            <a:ext cx="1073991" cy="1593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">
            <a:extLst>
              <a:ext uri="{FF2B5EF4-FFF2-40B4-BE49-F238E27FC236}">
                <a16:creationId xmlns:a16="http://schemas.microsoft.com/office/drawing/2014/main" id="{9868C136-5735-4B5F-886C-C3EBEC516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063" y="2103756"/>
            <a:ext cx="91658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Jacky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1">
            <a:extLst>
              <a:ext uri="{FF2B5EF4-FFF2-40B4-BE49-F238E27FC236}">
                <a16:creationId xmlns:a16="http://schemas.microsoft.com/office/drawing/2014/main" id="{81BB6940-DE29-4452-BEE1-FD2D5AEB45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730" y="2565421"/>
            <a:ext cx="117925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Miguel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E0D5FB4E-8CB0-495A-8C66-0DE358E5E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063" y="3027086"/>
            <a:ext cx="91658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Julia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68E6B964-76F2-4836-89DB-792208DE15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242" y="3435199"/>
            <a:ext cx="150822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Fernando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864B249-5F7D-48C2-A82A-67E31132F0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961" y="3896864"/>
            <a:ext cx="128479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Rodrigo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id="{5F682217-16B0-4675-B688-7B0C1B125C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409" y="4358529"/>
            <a:ext cx="114589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Carol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68B8F54A-0B44-4576-A3DC-93E2E0EFD4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3384" y="5144581"/>
            <a:ext cx="307359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Matriz de utilidad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07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4977" cy="6856326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53144" y="3220830"/>
            <a:ext cx="10998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rgbClr val="FFCB3F"/>
                </a:solidFill>
                <a:latin typeface="Keep Calm Med" pitchFamily="2" charset="0"/>
              </a:rPr>
              <a:t>4. Tipos de sistemas de recomendación</a:t>
            </a:r>
          </a:p>
        </p:txBody>
      </p:sp>
    </p:spTree>
    <p:extLst>
      <p:ext uri="{BB962C8B-B14F-4D97-AF65-F5344CB8AC3E}">
        <p14:creationId xmlns:p14="http://schemas.microsoft.com/office/powerpoint/2010/main" val="308406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pic>
        <p:nvPicPr>
          <p:cNvPr id="9218" name="Picture 2" descr="https://lh3.googleusercontent.com/p1u2g9ZoY9IDLw3KjWt7ziQ8rKeZ8sJD6aflm7V3sS9XekNNHHOQIwZWA7muGcGxs5NbYvaa9oyoa6Ls8ku1APXU2RcJhhqCgFfmw4J322Doznlz4DuFo8oUSDWTXbbtzil7Kj03av4">
            <a:extLst>
              <a:ext uri="{FF2B5EF4-FFF2-40B4-BE49-F238E27FC236}">
                <a16:creationId xmlns:a16="http://schemas.microsoft.com/office/drawing/2014/main" id="{B7E4424D-1FF8-4A68-B28B-5A1F320A7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792" y="1815832"/>
            <a:ext cx="8588415" cy="3801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4.1 Modelos agregados: Popularidad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839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4.1 Modelos agregados: Popularidad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3" descr="https://lh5.googleusercontent.com/iC3ow1_142WKd8Dr8oPpsSG2upSWSPL5Z3ldWUYT6YTGcB7qVPG75fGnutsOCdCOpBkkzjpZOPZNQ4ar0xg9X6LiQLpiXAdQySAqfnrvpiurygAuzApNgPVjoyOcowpvdux8UzAUc-U">
            <a:extLst>
              <a:ext uri="{FF2B5EF4-FFF2-40B4-BE49-F238E27FC236}">
                <a16:creationId xmlns:a16="http://schemas.microsoft.com/office/drawing/2014/main" id="{5607A717-2CF1-4458-8C27-508660273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9533" y="2028404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lh4.googleusercontent.com/oTOa-taYukXugqNXbFYElfnEmYgs8dZzFAJ-9AEGA3gELc-5p4-ms1zgW03jxUI73b6lW1m9aAAfPBdIJsOkjsfMIy2x3Drl4rzZGx41tWKjc3VPpdphBlrAWnWCobWz3bpDsy7t9wk">
            <a:extLst>
              <a:ext uri="{FF2B5EF4-FFF2-40B4-BE49-F238E27FC236}">
                <a16:creationId xmlns:a16="http://schemas.microsoft.com/office/drawing/2014/main" id="{6AE39FBC-3969-455C-B197-192A01E5D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309" y="2056259"/>
            <a:ext cx="3102080" cy="2506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90C2C4F3-899A-4511-8425-A2FE1457D3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7564" y="4970659"/>
            <a:ext cx="2490573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Segmentación  previa a agregación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84623E5E-8B0B-4C60-AD48-06EA09AB50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3705" y="4829596"/>
            <a:ext cx="2490573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sz="2000" b="0" i="0" u="none" strike="noStrike" cap="none" normalizeH="0" baseline="0" dirty="0">
                <a:ln>
                  <a:noFill/>
                </a:ln>
                <a:solidFill>
                  <a:srgbClr val="284C91"/>
                </a:solidFill>
                <a:effectLst/>
                <a:latin typeface="Myriad Pro" panose="020B0503030403020204" pitchFamily="34" charset="0"/>
              </a:rPr>
              <a:t>Dimensión temporal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(Contexto)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25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17" name="Rectangle 1">
            <a:extLst>
              <a:ext uri="{FF2B5EF4-FFF2-40B4-BE49-F238E27FC236}">
                <a16:creationId xmlns:a16="http://schemas.microsoft.com/office/drawing/2014/main" id="{15965A41-BAC8-4A3A-9C95-EF3FD88B8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94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672"/>
            <a:ext cx="12194973" cy="6856325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96537" y="3044279"/>
            <a:ext cx="109989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b="1" dirty="0">
                <a:solidFill>
                  <a:srgbClr val="335597"/>
                </a:solidFill>
                <a:latin typeface="Keep Calm Med" pitchFamily="2" charset="0"/>
              </a:rPr>
              <a:t>Sistemas de Recomendación con Python</a:t>
            </a:r>
          </a:p>
        </p:txBody>
      </p:sp>
    </p:spTree>
    <p:extLst>
      <p:ext uri="{BB962C8B-B14F-4D97-AF65-F5344CB8AC3E}">
        <p14:creationId xmlns:p14="http://schemas.microsoft.com/office/powerpoint/2010/main" val="3530460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6147" name="Picture 3" descr="https://lh6.googleusercontent.com/7XSnQQk0Xr4-FNtn1JkVnVewoCHJX3w-x9b1RHDokjtvA4m3LI5zxvl5siWXIZ4wKVVn8RxGxnQoY0pzM5uZZ2oJFmXGzeIfSFi7UqkUttaRsru_rR8iYTl3EBTnzRe8DDi53FzDUO8">
            <a:extLst>
              <a:ext uri="{FF2B5EF4-FFF2-40B4-BE49-F238E27FC236}">
                <a16:creationId xmlns:a16="http://schemas.microsoft.com/office/drawing/2014/main" id="{3AAD817E-E111-4DA0-821B-8234471FD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937" y="2754111"/>
            <a:ext cx="10001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0813112C-033E-474E-B50D-703D7D930CF1}"/>
              </a:ext>
            </a:extLst>
          </p:cNvPr>
          <p:cNvCxnSpPr>
            <a:cxnSpLocks/>
          </p:cNvCxnSpPr>
          <p:nvPr/>
        </p:nvCxnSpPr>
        <p:spPr>
          <a:xfrm>
            <a:off x="2133348" y="3463724"/>
            <a:ext cx="223566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Rectangle 1">
            <a:extLst>
              <a:ext uri="{FF2B5EF4-FFF2-40B4-BE49-F238E27FC236}">
                <a16:creationId xmlns:a16="http://schemas.microsoft.com/office/drawing/2014/main" id="{15965A41-BAC8-4A3A-9C95-EF3FD88B8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9F88F7D0-0506-45E3-8909-824B4A9EA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1265" y="2925357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LE GUSTÓ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6628" name="Picture 4" descr="http://t2.gstatic.com/images?q=tbn:ANd9GcRz_2nKTNlxhVtzbh29kgL3m2ebLv3TlYyzrbyqBtEUxt6mBuZ-">
            <a:extLst>
              <a:ext uri="{FF2B5EF4-FFF2-40B4-BE49-F238E27FC236}">
                <a16:creationId xmlns:a16="http://schemas.microsoft.com/office/drawing/2014/main" id="{E162BE2D-4CF3-411A-829E-0BEED6590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697" y="2440810"/>
            <a:ext cx="1432303" cy="214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7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6147" name="Picture 3" descr="https://lh6.googleusercontent.com/7XSnQQk0Xr4-FNtn1JkVnVewoCHJX3w-x9b1RHDokjtvA4m3LI5zxvl5siWXIZ4wKVVn8RxGxnQoY0pzM5uZZ2oJFmXGzeIfSFi7UqkUttaRsru_rR8iYTl3EBTnzRe8DDi53FzDUO8">
            <a:extLst>
              <a:ext uri="{FF2B5EF4-FFF2-40B4-BE49-F238E27FC236}">
                <a16:creationId xmlns:a16="http://schemas.microsoft.com/office/drawing/2014/main" id="{3AAD817E-E111-4DA0-821B-8234471FD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937" y="2754111"/>
            <a:ext cx="10001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0813112C-033E-474E-B50D-703D7D930CF1}"/>
              </a:ext>
            </a:extLst>
          </p:cNvPr>
          <p:cNvCxnSpPr>
            <a:cxnSpLocks/>
          </p:cNvCxnSpPr>
          <p:nvPr/>
        </p:nvCxnSpPr>
        <p:spPr>
          <a:xfrm>
            <a:off x="2133348" y="3463724"/>
            <a:ext cx="223566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Rectangle 1">
            <a:extLst>
              <a:ext uri="{FF2B5EF4-FFF2-40B4-BE49-F238E27FC236}">
                <a16:creationId xmlns:a16="http://schemas.microsoft.com/office/drawing/2014/main" id="{15965A41-BAC8-4A3A-9C95-EF3FD88B8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9F88F7D0-0506-45E3-8909-824B4A9EA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1265" y="2925357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LE GUSTÓ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6628" name="Picture 4" descr="http://t2.gstatic.com/images?q=tbn:ANd9GcRz_2nKTNlxhVtzbh29kgL3m2ebLv3TlYyzrbyqBtEUxt6mBuZ-">
            <a:extLst>
              <a:ext uri="{FF2B5EF4-FFF2-40B4-BE49-F238E27FC236}">
                <a16:creationId xmlns:a16="http://schemas.microsoft.com/office/drawing/2014/main" id="{E162BE2D-4CF3-411A-829E-0BEED6590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697" y="2440810"/>
            <a:ext cx="1432303" cy="214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0" name="Picture 6" descr="Image result for reservoir dogs">
            <a:extLst>
              <a:ext uri="{FF2B5EF4-FFF2-40B4-BE49-F238E27FC236}">
                <a16:creationId xmlns:a16="http://schemas.microsoft.com/office/drawing/2014/main" id="{31E64E0D-49BE-4D3E-B322-9F5B7F33C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3060" y="845537"/>
            <a:ext cx="1246636" cy="1761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2" name="Picture 8" descr="Image result for titanic movie">
            <a:extLst>
              <a:ext uri="{FF2B5EF4-FFF2-40B4-BE49-F238E27FC236}">
                <a16:creationId xmlns:a16="http://schemas.microsoft.com/office/drawing/2014/main" id="{9F6F0B7F-DD0F-4143-B08A-1116681F6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4610" y="852812"/>
            <a:ext cx="1210903" cy="1818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4" name="Picture 10" descr="Image result for rocky">
            <a:extLst>
              <a:ext uri="{FF2B5EF4-FFF2-40B4-BE49-F238E27FC236}">
                <a16:creationId xmlns:a16="http://schemas.microsoft.com/office/drawing/2014/main" id="{81822266-DF34-45B4-BF86-BAAC04E25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846" y="3184817"/>
            <a:ext cx="1342433" cy="1977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6" name="Picture 12" descr="Image result for rick and morty">
            <a:extLst>
              <a:ext uri="{FF2B5EF4-FFF2-40B4-BE49-F238E27FC236}">
                <a16:creationId xmlns:a16="http://schemas.microsoft.com/office/drawing/2014/main" id="{FCE09E3F-2AA1-4C26-84F5-740C9D7AA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7630" y="304181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477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6147" name="Picture 3" descr="https://lh6.googleusercontent.com/7XSnQQk0Xr4-FNtn1JkVnVewoCHJX3w-x9b1RHDokjtvA4m3LI5zxvl5siWXIZ4wKVVn8RxGxnQoY0pzM5uZZ2oJFmXGzeIfSFi7UqkUttaRsru_rR8iYTl3EBTnzRe8DDi53FzDUO8">
            <a:extLst>
              <a:ext uri="{FF2B5EF4-FFF2-40B4-BE49-F238E27FC236}">
                <a16:creationId xmlns:a16="http://schemas.microsoft.com/office/drawing/2014/main" id="{3AAD817E-E111-4DA0-821B-8234471FD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937" y="2754111"/>
            <a:ext cx="10001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0813112C-033E-474E-B50D-703D7D930CF1}"/>
              </a:ext>
            </a:extLst>
          </p:cNvPr>
          <p:cNvCxnSpPr>
            <a:cxnSpLocks/>
          </p:cNvCxnSpPr>
          <p:nvPr/>
        </p:nvCxnSpPr>
        <p:spPr>
          <a:xfrm>
            <a:off x="2133348" y="3463724"/>
            <a:ext cx="223566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Rectangle 1">
            <a:extLst>
              <a:ext uri="{FF2B5EF4-FFF2-40B4-BE49-F238E27FC236}">
                <a16:creationId xmlns:a16="http://schemas.microsoft.com/office/drawing/2014/main" id="{15965A41-BAC8-4A3A-9C95-EF3FD88B8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9F88F7D0-0506-45E3-8909-824B4A9EA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1265" y="2925357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LE GUSTÓ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6628" name="Picture 4" descr="http://t2.gstatic.com/images?q=tbn:ANd9GcRz_2nKTNlxhVtzbh29kgL3m2ebLv3TlYyzrbyqBtEUxt6mBuZ-">
            <a:extLst>
              <a:ext uri="{FF2B5EF4-FFF2-40B4-BE49-F238E27FC236}">
                <a16:creationId xmlns:a16="http://schemas.microsoft.com/office/drawing/2014/main" id="{E162BE2D-4CF3-411A-829E-0BEED6590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697" y="2440810"/>
            <a:ext cx="1432303" cy="214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0" name="Picture 6" descr="Image result for reservoir dogs">
            <a:extLst>
              <a:ext uri="{FF2B5EF4-FFF2-40B4-BE49-F238E27FC236}">
                <a16:creationId xmlns:a16="http://schemas.microsoft.com/office/drawing/2014/main" id="{31E64E0D-49BE-4D3E-B322-9F5B7F33C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3060" y="845537"/>
            <a:ext cx="1246636" cy="1761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2" name="Picture 8" descr="Image result for titanic movie">
            <a:extLst>
              <a:ext uri="{FF2B5EF4-FFF2-40B4-BE49-F238E27FC236}">
                <a16:creationId xmlns:a16="http://schemas.microsoft.com/office/drawing/2014/main" id="{9F6F0B7F-DD0F-4143-B08A-1116681F6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4610" y="852812"/>
            <a:ext cx="1210903" cy="1818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4" name="Picture 10" descr="Image result for rocky">
            <a:extLst>
              <a:ext uri="{FF2B5EF4-FFF2-40B4-BE49-F238E27FC236}">
                <a16:creationId xmlns:a16="http://schemas.microsoft.com/office/drawing/2014/main" id="{81822266-DF34-45B4-BF86-BAAC04E25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846" y="3184817"/>
            <a:ext cx="1342433" cy="1977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6" name="Picture 12" descr="Image result for rick and morty">
            <a:extLst>
              <a:ext uri="{FF2B5EF4-FFF2-40B4-BE49-F238E27FC236}">
                <a16:creationId xmlns:a16="http://schemas.microsoft.com/office/drawing/2014/main" id="{FCE09E3F-2AA1-4C26-84F5-740C9D7AA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7630" y="304181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4AA5F37A-CD7C-4113-9817-0C5DA6F7B741}"/>
              </a:ext>
            </a:extLst>
          </p:cNvPr>
          <p:cNvSpPr/>
          <p:nvPr/>
        </p:nvSpPr>
        <p:spPr>
          <a:xfrm>
            <a:off x="9127630" y="636608"/>
            <a:ext cx="2143125" cy="2143125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6485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6147" name="Picture 3" descr="https://lh6.googleusercontent.com/7XSnQQk0Xr4-FNtn1JkVnVewoCHJX3w-x9b1RHDokjtvA4m3LI5zxvl5siWXIZ4wKVVn8RxGxnQoY0pzM5uZZ2oJFmXGzeIfSFi7UqkUttaRsru_rR8iYTl3EBTnzRe8DDi53FzDUO8">
            <a:extLst>
              <a:ext uri="{FF2B5EF4-FFF2-40B4-BE49-F238E27FC236}">
                <a16:creationId xmlns:a16="http://schemas.microsoft.com/office/drawing/2014/main" id="{3AAD817E-E111-4DA0-821B-8234471FD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937" y="2754111"/>
            <a:ext cx="10001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0813112C-033E-474E-B50D-703D7D930CF1}"/>
              </a:ext>
            </a:extLst>
          </p:cNvPr>
          <p:cNvCxnSpPr>
            <a:cxnSpLocks/>
          </p:cNvCxnSpPr>
          <p:nvPr/>
        </p:nvCxnSpPr>
        <p:spPr>
          <a:xfrm flipV="1">
            <a:off x="2133348" y="1875099"/>
            <a:ext cx="4869336" cy="15886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Rectangle 1">
            <a:extLst>
              <a:ext uri="{FF2B5EF4-FFF2-40B4-BE49-F238E27FC236}">
                <a16:creationId xmlns:a16="http://schemas.microsoft.com/office/drawing/2014/main" id="{15965A41-BAC8-4A3A-9C95-EF3FD88B8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9F88F7D0-0506-45E3-8909-824B4A9EA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9206" y="1881674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LE GUSTÓ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6628" name="Picture 4" descr="http://t2.gstatic.com/images?q=tbn:ANd9GcRz_2nKTNlxhVtzbh29kgL3m2ebLv3TlYyzrbyqBtEUxt6mBuZ-">
            <a:extLst>
              <a:ext uri="{FF2B5EF4-FFF2-40B4-BE49-F238E27FC236}">
                <a16:creationId xmlns:a16="http://schemas.microsoft.com/office/drawing/2014/main" id="{E162BE2D-4CF3-411A-829E-0BEED6590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7803" y="646245"/>
            <a:ext cx="1432303" cy="214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0" name="Picture 6" descr="Image result for reservoir dogs">
            <a:extLst>
              <a:ext uri="{FF2B5EF4-FFF2-40B4-BE49-F238E27FC236}">
                <a16:creationId xmlns:a16="http://schemas.microsoft.com/office/drawing/2014/main" id="{31E64E0D-49BE-4D3E-B322-9F5B7F33C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636" y="3947258"/>
            <a:ext cx="1246636" cy="1761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493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6147" name="Picture 3" descr="https://lh6.googleusercontent.com/7XSnQQk0Xr4-FNtn1JkVnVewoCHJX3w-x9b1RHDokjtvA4m3LI5zxvl5siWXIZ4wKVVn8RxGxnQoY0pzM5uZZ2oJFmXGzeIfSFi7UqkUttaRsru_rR8iYTl3EBTnzRe8DDi53FzDUO8">
            <a:extLst>
              <a:ext uri="{FF2B5EF4-FFF2-40B4-BE49-F238E27FC236}">
                <a16:creationId xmlns:a16="http://schemas.microsoft.com/office/drawing/2014/main" id="{3AAD817E-E111-4DA0-821B-8234471FD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937" y="2754111"/>
            <a:ext cx="10001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0813112C-033E-474E-B50D-703D7D930CF1}"/>
              </a:ext>
            </a:extLst>
          </p:cNvPr>
          <p:cNvCxnSpPr>
            <a:cxnSpLocks/>
          </p:cNvCxnSpPr>
          <p:nvPr/>
        </p:nvCxnSpPr>
        <p:spPr>
          <a:xfrm flipV="1">
            <a:off x="2133348" y="1875099"/>
            <a:ext cx="4869336" cy="15886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Rectangle 1">
            <a:extLst>
              <a:ext uri="{FF2B5EF4-FFF2-40B4-BE49-F238E27FC236}">
                <a16:creationId xmlns:a16="http://schemas.microsoft.com/office/drawing/2014/main" id="{15965A41-BAC8-4A3A-9C95-EF3FD88B8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9F88F7D0-0506-45E3-8909-824B4A9EA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9206" y="1881674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LE GUSTÓ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6628" name="Picture 4" descr="http://t2.gstatic.com/images?q=tbn:ANd9GcRz_2nKTNlxhVtzbh29kgL3m2ebLv3TlYyzrbyqBtEUxt6mBuZ-">
            <a:extLst>
              <a:ext uri="{FF2B5EF4-FFF2-40B4-BE49-F238E27FC236}">
                <a16:creationId xmlns:a16="http://schemas.microsoft.com/office/drawing/2014/main" id="{E162BE2D-4CF3-411A-829E-0BEED6590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7803" y="646245"/>
            <a:ext cx="1432303" cy="214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0" name="Picture 6" descr="Image result for reservoir dogs">
            <a:extLst>
              <a:ext uri="{FF2B5EF4-FFF2-40B4-BE49-F238E27FC236}">
                <a16:creationId xmlns:a16="http://schemas.microsoft.com/office/drawing/2014/main" id="{31E64E0D-49BE-4D3E-B322-9F5B7F33C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636" y="3947258"/>
            <a:ext cx="1246636" cy="1761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03969FEA-555E-413F-8C84-413BB608CEE0}"/>
              </a:ext>
            </a:extLst>
          </p:cNvPr>
          <p:cNvCxnSpPr>
            <a:endCxn id="26630" idx="0"/>
          </p:cNvCxnSpPr>
          <p:nvPr/>
        </p:nvCxnSpPr>
        <p:spPr>
          <a:xfrm>
            <a:off x="7923954" y="2794701"/>
            <a:ext cx="0" cy="11525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">
            <a:extLst>
              <a:ext uri="{FF2B5EF4-FFF2-40B4-BE49-F238E27FC236}">
                <a16:creationId xmlns:a16="http://schemas.microsoft.com/office/drawing/2014/main" id="{4BCDF674-3F13-4601-9C3E-A9AD00B4ED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9073" y="3259891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SIMILARES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283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6147" name="Picture 3" descr="https://lh6.googleusercontent.com/7XSnQQk0Xr4-FNtn1JkVnVewoCHJX3w-x9b1RHDokjtvA4m3LI5zxvl5siWXIZ4wKVVn8RxGxnQoY0pzM5uZZ2oJFmXGzeIfSFi7UqkUttaRsru_rR8iYTl3EBTnzRe8DDi53FzDUO8">
            <a:extLst>
              <a:ext uri="{FF2B5EF4-FFF2-40B4-BE49-F238E27FC236}">
                <a16:creationId xmlns:a16="http://schemas.microsoft.com/office/drawing/2014/main" id="{3AAD817E-E111-4DA0-821B-8234471FD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937" y="2754111"/>
            <a:ext cx="10001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0813112C-033E-474E-B50D-703D7D930CF1}"/>
              </a:ext>
            </a:extLst>
          </p:cNvPr>
          <p:cNvCxnSpPr>
            <a:cxnSpLocks/>
          </p:cNvCxnSpPr>
          <p:nvPr/>
        </p:nvCxnSpPr>
        <p:spPr>
          <a:xfrm flipV="1">
            <a:off x="2133348" y="1875099"/>
            <a:ext cx="4869336" cy="15886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Rectangle 1">
            <a:extLst>
              <a:ext uri="{FF2B5EF4-FFF2-40B4-BE49-F238E27FC236}">
                <a16:creationId xmlns:a16="http://schemas.microsoft.com/office/drawing/2014/main" id="{15965A41-BAC8-4A3A-9C95-EF3FD88B8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9F88F7D0-0506-45E3-8909-824B4A9EA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9206" y="1881674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LE GUSTÓ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6628" name="Picture 4" descr="http://t2.gstatic.com/images?q=tbn:ANd9GcRz_2nKTNlxhVtzbh29kgL3m2ebLv3TlYyzrbyqBtEUxt6mBuZ-">
            <a:extLst>
              <a:ext uri="{FF2B5EF4-FFF2-40B4-BE49-F238E27FC236}">
                <a16:creationId xmlns:a16="http://schemas.microsoft.com/office/drawing/2014/main" id="{E162BE2D-4CF3-411A-829E-0BEED6590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7803" y="646245"/>
            <a:ext cx="1432303" cy="214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0" name="Picture 6" descr="Image result for reservoir dogs">
            <a:extLst>
              <a:ext uri="{FF2B5EF4-FFF2-40B4-BE49-F238E27FC236}">
                <a16:creationId xmlns:a16="http://schemas.microsoft.com/office/drawing/2014/main" id="{31E64E0D-49BE-4D3E-B322-9F5B7F33C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636" y="3947258"/>
            <a:ext cx="1246636" cy="1761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03969FEA-555E-413F-8C84-413BB608CEE0}"/>
              </a:ext>
            </a:extLst>
          </p:cNvPr>
          <p:cNvCxnSpPr>
            <a:endCxn id="26630" idx="0"/>
          </p:cNvCxnSpPr>
          <p:nvPr/>
        </p:nvCxnSpPr>
        <p:spPr>
          <a:xfrm>
            <a:off x="7923954" y="2794701"/>
            <a:ext cx="0" cy="11525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">
            <a:extLst>
              <a:ext uri="{FF2B5EF4-FFF2-40B4-BE49-F238E27FC236}">
                <a16:creationId xmlns:a16="http://schemas.microsoft.com/office/drawing/2014/main" id="{4BCDF674-3F13-4601-9C3E-A9AD00B4ED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9073" y="3259891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SIMILARES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7A5E47E7-3E4E-4209-AC2F-5E4F329C62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9207" y="4827818"/>
            <a:ext cx="187827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RECOMIENDO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2C5556B9-A840-4A25-BEA9-D2DADDEC1EEB}"/>
              </a:ext>
            </a:extLst>
          </p:cNvPr>
          <p:cNvCxnSpPr>
            <a:cxnSpLocks/>
          </p:cNvCxnSpPr>
          <p:nvPr/>
        </p:nvCxnSpPr>
        <p:spPr>
          <a:xfrm flipH="1" flipV="1">
            <a:off x="2151180" y="3685210"/>
            <a:ext cx="5003903" cy="141922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599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27AE47E2-98E8-4660-9F76-B184D422C7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419321"/>
              </p:ext>
            </p:extLst>
          </p:nvPr>
        </p:nvGraphicFramePr>
        <p:xfrm>
          <a:off x="1737283" y="2328548"/>
          <a:ext cx="9528740" cy="291478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5748">
                  <a:extLst>
                    <a:ext uri="{9D8B030D-6E8A-4147-A177-3AD203B41FA5}">
                      <a16:colId xmlns:a16="http://schemas.microsoft.com/office/drawing/2014/main" val="2695310390"/>
                    </a:ext>
                  </a:extLst>
                </a:gridCol>
                <a:gridCol w="1905748">
                  <a:extLst>
                    <a:ext uri="{9D8B030D-6E8A-4147-A177-3AD203B41FA5}">
                      <a16:colId xmlns:a16="http://schemas.microsoft.com/office/drawing/2014/main" val="3354270146"/>
                    </a:ext>
                  </a:extLst>
                </a:gridCol>
                <a:gridCol w="1905748">
                  <a:extLst>
                    <a:ext uri="{9D8B030D-6E8A-4147-A177-3AD203B41FA5}">
                      <a16:colId xmlns:a16="http://schemas.microsoft.com/office/drawing/2014/main" val="3285391961"/>
                    </a:ext>
                  </a:extLst>
                </a:gridCol>
                <a:gridCol w="1905748">
                  <a:extLst>
                    <a:ext uri="{9D8B030D-6E8A-4147-A177-3AD203B41FA5}">
                      <a16:colId xmlns:a16="http://schemas.microsoft.com/office/drawing/2014/main" val="2418569316"/>
                    </a:ext>
                  </a:extLst>
                </a:gridCol>
                <a:gridCol w="1905748">
                  <a:extLst>
                    <a:ext uri="{9D8B030D-6E8A-4147-A177-3AD203B41FA5}">
                      <a16:colId xmlns:a16="http://schemas.microsoft.com/office/drawing/2014/main" val="1892143353"/>
                    </a:ext>
                  </a:extLst>
                </a:gridCol>
              </a:tblGrid>
              <a:tr h="416398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1994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1997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1976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1992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2013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170805"/>
                  </a:ext>
                </a:extLst>
              </a:tr>
              <a:tr h="416398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Drama / </a:t>
                      </a:r>
                      <a:r>
                        <a:rPr lang="es-PE" dirty="0" err="1"/>
                        <a:t>Crime</a:t>
                      </a:r>
                      <a:endParaRPr lang="es-P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 err="1"/>
                        <a:t>Romantic</a:t>
                      </a:r>
                      <a:r>
                        <a:rPr lang="es-PE" dirty="0"/>
                        <a:t> / Drama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Drama / Sport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Drama / </a:t>
                      </a:r>
                      <a:r>
                        <a:rPr lang="es-PE" dirty="0" err="1"/>
                        <a:t>Crime</a:t>
                      </a:r>
                      <a:endParaRPr lang="es-P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Sitcom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927392"/>
                  </a:ext>
                </a:extLst>
              </a:tr>
              <a:tr h="416398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Tarantino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Cameron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 err="1"/>
                        <a:t>Avildsen</a:t>
                      </a:r>
                      <a:endParaRPr lang="es-P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Tarantino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 err="1"/>
                        <a:t>Roiland</a:t>
                      </a:r>
                      <a:endParaRPr lang="es-P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8921995"/>
                  </a:ext>
                </a:extLst>
              </a:tr>
              <a:tr h="416398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344639"/>
                  </a:ext>
                </a:extLst>
              </a:tr>
              <a:tr h="416398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039062"/>
                  </a:ext>
                </a:extLst>
              </a:tr>
              <a:tr h="416398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099880"/>
                  </a:ext>
                </a:extLst>
              </a:tr>
              <a:tr h="416398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Travolta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Di </a:t>
                      </a:r>
                      <a:r>
                        <a:rPr lang="es-PE" dirty="0" err="1"/>
                        <a:t>Caprio</a:t>
                      </a:r>
                      <a:endParaRPr lang="es-P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Stallone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Keitel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 err="1"/>
                        <a:t>Roiland</a:t>
                      </a:r>
                      <a:endParaRPr lang="es-P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926234"/>
                  </a:ext>
                </a:extLst>
              </a:tr>
            </a:tbl>
          </a:graphicData>
        </a:graphic>
      </p:graphicFrame>
      <p:sp>
        <p:nvSpPr>
          <p:cNvPr id="9" name="Rectangle 1">
            <a:extLst>
              <a:ext uri="{FF2B5EF4-FFF2-40B4-BE49-F238E27FC236}">
                <a16:creationId xmlns:a16="http://schemas.microsoft.com/office/drawing/2014/main" id="{ED035BF4-FCCA-40F8-A57F-198A35374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362" y="2328548"/>
            <a:ext cx="9165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dirty="0">
                <a:solidFill>
                  <a:srgbClr val="284C91"/>
                </a:solidFill>
                <a:latin typeface="Myriad Pro" panose="020B0503030403020204" pitchFamily="34" charset="0"/>
              </a:rPr>
              <a:t>Año</a:t>
            </a:r>
            <a:endParaRPr kumimoji="0" lang="es-PE" altLang="es-P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E39FD2D6-BCB4-43E1-A987-82EFEABE09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029" y="2790213"/>
            <a:ext cx="117925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dirty="0">
                <a:solidFill>
                  <a:srgbClr val="284C91"/>
                </a:solidFill>
                <a:latin typeface="Myriad Pro" panose="020B0503030403020204" pitchFamily="34" charset="0"/>
              </a:rPr>
              <a:t>Género</a:t>
            </a:r>
            <a:endParaRPr kumimoji="0" lang="es-PE" altLang="es-P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EEE47525-2B13-47FB-AD1D-1E355C81CC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029" y="3251878"/>
            <a:ext cx="104791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dirty="0">
                <a:solidFill>
                  <a:srgbClr val="284C91"/>
                </a:solidFill>
                <a:latin typeface="Myriad Pro" panose="020B0503030403020204" pitchFamily="34" charset="0"/>
              </a:rPr>
              <a:t>Director</a:t>
            </a:r>
            <a:endParaRPr kumimoji="0" lang="es-PE" altLang="es-P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77EE7D7F-9F45-454F-9069-EC547152EC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541" y="3659991"/>
            <a:ext cx="150822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b="0" i="0" u="none" strike="noStrike" cap="none" normalizeH="0" baseline="0" dirty="0">
                <a:ln>
                  <a:noFill/>
                </a:ln>
                <a:solidFill>
                  <a:srgbClr val="284C91"/>
                </a:solidFill>
                <a:effectLst/>
                <a:latin typeface="Myriad Pro" panose="020B0503030403020204" pitchFamily="34" charset="0"/>
              </a:rPr>
              <a:t>Muerte</a:t>
            </a:r>
            <a:endParaRPr kumimoji="0" lang="es-PE" altLang="es-P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1">
            <a:extLst>
              <a:ext uri="{FF2B5EF4-FFF2-40B4-BE49-F238E27FC236}">
                <a16:creationId xmlns:a16="http://schemas.microsoft.com/office/drawing/2014/main" id="{74E348FE-9A1E-4E87-B679-81ECB6A9B8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138" y="4050046"/>
            <a:ext cx="150822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b="0" i="0" u="none" strike="noStrike" cap="none" normalizeH="0" baseline="0" dirty="0">
                <a:ln>
                  <a:noFill/>
                </a:ln>
                <a:solidFill>
                  <a:srgbClr val="284C91"/>
                </a:solidFill>
                <a:effectLst/>
                <a:latin typeface="Myriad Pro" panose="020B0503030403020204" pitchFamily="34" charset="0"/>
              </a:rPr>
              <a:t>Armas</a:t>
            </a:r>
            <a:endParaRPr kumimoji="0" lang="es-PE" altLang="es-P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13AA7A3C-816F-4960-B5E0-BFBF583E50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541" y="4437436"/>
            <a:ext cx="150822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b="0" i="0" u="none" strike="noStrike" cap="none" normalizeH="0" baseline="0" dirty="0">
                <a:ln>
                  <a:noFill/>
                </a:ln>
                <a:solidFill>
                  <a:srgbClr val="284C91"/>
                </a:solidFill>
                <a:effectLst/>
                <a:latin typeface="Myriad Pro" panose="020B0503030403020204" pitchFamily="34" charset="0"/>
              </a:rPr>
              <a:t>Política</a:t>
            </a:r>
            <a:endParaRPr kumimoji="0" lang="es-PE" altLang="es-P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72F1EAE9-ECE4-424D-8895-A7A426709E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344" y="4845549"/>
            <a:ext cx="150822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b="0" i="0" u="none" strike="noStrike" cap="none" normalizeH="0" baseline="0" dirty="0">
                <a:ln>
                  <a:noFill/>
                </a:ln>
                <a:solidFill>
                  <a:srgbClr val="284C91"/>
                </a:solidFill>
                <a:effectLst/>
                <a:latin typeface="Myriad Pro" panose="020B0503030403020204" pitchFamily="34" charset="0"/>
              </a:rPr>
              <a:t>Actores</a:t>
            </a:r>
            <a:endParaRPr kumimoji="0" lang="es-PE" altLang="es-P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" name="Picture 4" descr="http://t2.gstatic.com/images?q=tbn:ANd9GcRz_2nKTNlxhVtzbh29kgL3m2ebLv3TlYyzrbyqBtEUxt6mBuZ-">
            <a:extLst>
              <a:ext uri="{FF2B5EF4-FFF2-40B4-BE49-F238E27FC236}">
                <a16:creationId xmlns:a16="http://schemas.microsoft.com/office/drawing/2014/main" id="{EFE5C50F-6C3D-4E35-9F98-438E0F5B1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004" y="740742"/>
            <a:ext cx="920659" cy="1380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Image result for reservoir dogs">
            <a:extLst>
              <a:ext uri="{FF2B5EF4-FFF2-40B4-BE49-F238E27FC236}">
                <a16:creationId xmlns:a16="http://schemas.microsoft.com/office/drawing/2014/main" id="{B7F2E6BF-5057-4B65-967A-2A8E03DD7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0746" y="736282"/>
            <a:ext cx="983869" cy="1389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8" descr="Image result for titanic movie">
            <a:extLst>
              <a:ext uri="{FF2B5EF4-FFF2-40B4-BE49-F238E27FC236}">
                <a16:creationId xmlns:a16="http://schemas.microsoft.com/office/drawing/2014/main" id="{016C58B4-FD59-4828-A9C5-83FE475A7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9181" y="739755"/>
            <a:ext cx="920659" cy="138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0" descr="Image result for rocky">
            <a:extLst>
              <a:ext uri="{FF2B5EF4-FFF2-40B4-BE49-F238E27FC236}">
                <a16:creationId xmlns:a16="http://schemas.microsoft.com/office/drawing/2014/main" id="{84900716-CFCA-4B7C-BEBB-4A61130BC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8358" y="706751"/>
            <a:ext cx="983870" cy="1448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12" descr="Image result for rick and morty">
            <a:extLst>
              <a:ext uri="{FF2B5EF4-FFF2-40B4-BE49-F238E27FC236}">
                <a16:creationId xmlns:a16="http://schemas.microsoft.com/office/drawing/2014/main" id="{AF519E90-8ACA-459B-A74A-99DE8728D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3134" y="742456"/>
            <a:ext cx="1377563" cy="137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26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33794" name="Picture 2" descr="Image result for cosine similarity">
            <a:extLst>
              <a:ext uri="{FF2B5EF4-FFF2-40B4-BE49-F238E27FC236}">
                <a16:creationId xmlns:a16="http://schemas.microsoft.com/office/drawing/2014/main" id="{07506065-ABEB-47FE-9C22-4A323E3702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43" y="2807467"/>
            <a:ext cx="4776968" cy="124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733628D-3FEE-4EC8-9122-10FE6AF4C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contenido: Métricas de similitud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3798" name="Picture 6" descr="Image result for pearson correlation">
            <a:extLst>
              <a:ext uri="{FF2B5EF4-FFF2-40B4-BE49-F238E27FC236}">
                <a16:creationId xmlns:a16="http://schemas.microsoft.com/office/drawing/2014/main" id="{5F4EE616-5FA2-48F4-B479-C29BD1F8C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493032"/>
            <a:ext cx="5107708" cy="1871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FD4C344F-DEA5-458E-83C9-969DF3D56E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3249" y="4854099"/>
            <a:ext cx="243235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sz="2000" b="0" i="0" u="none" strike="noStrike" cap="none" normalizeH="0" baseline="0" dirty="0">
                <a:ln>
                  <a:noFill/>
                </a:ln>
                <a:solidFill>
                  <a:srgbClr val="284C91"/>
                </a:solidFill>
                <a:effectLst/>
                <a:latin typeface="Myriad Pro" panose="020B0503030403020204" pitchFamily="34" charset="0"/>
              </a:rPr>
              <a:t>Distancia coseno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AF800583-09FB-4794-A219-7BC723E5D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7327" y="4854099"/>
            <a:ext cx="2824221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sz="2000" b="0" i="0" u="none" strike="noStrike" cap="none" normalizeH="0" baseline="0" dirty="0">
                <a:ln>
                  <a:noFill/>
                </a:ln>
                <a:solidFill>
                  <a:srgbClr val="284C91"/>
                </a:solidFill>
                <a:effectLst/>
                <a:latin typeface="Myriad Pro" panose="020B0503030403020204" pitchFamily="34" charset="0"/>
              </a:rPr>
              <a:t>Correlación de Pearson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6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E3C4702D-4759-4FA5-902D-895103F786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22BD94B-777D-452A-82CE-27A96BB777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840" y="1615271"/>
            <a:ext cx="1018031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sz="3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Necesitan mucha </a:t>
            </a:r>
            <a:r>
              <a:rPr kumimoji="0" lang="es-PE" altLang="es-PE" sz="3200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metadata</a:t>
            </a:r>
            <a:r>
              <a:rPr kumimoji="0" lang="es-PE" altLang="es-PE" sz="3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 de los </a:t>
            </a:r>
            <a:r>
              <a:rPr kumimoji="0" lang="es-PE" altLang="es-PE" sz="3200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items</a:t>
            </a:r>
            <a:endParaRPr kumimoji="0" lang="es-PE" altLang="es-PE" sz="32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657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30722" name="Picture 2" descr="https://lh3.googleusercontent.com/YtH-DIXj5zJeQ3eSZTHVF4m5bg0tTs_x-go4qDHxazzP4x2Wie0rA-EeQ1GncRda-D6hB-YgsDBZT5Lr8J3rsgAzDhv7z_nPy0sVqtXp9h5_ggZ1PEopHPSEs5QHrHEqlhSTX2GeUeE">
            <a:extLst>
              <a:ext uri="{FF2B5EF4-FFF2-40B4-BE49-F238E27FC236}">
                <a16:creationId xmlns:a16="http://schemas.microsoft.com/office/drawing/2014/main" id="{27A365D9-68B2-4F6B-A824-192BC2EEFE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148" y="2400712"/>
            <a:ext cx="6385702" cy="208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E3C4702D-4759-4FA5-902D-895103F786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B1F4B6F-A13D-4864-B995-59D45DCD20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840" y="1615271"/>
            <a:ext cx="1018031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sz="3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Necesitan mucha </a:t>
            </a:r>
            <a:r>
              <a:rPr kumimoji="0" lang="es-PE" altLang="es-PE" sz="3200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metadata</a:t>
            </a:r>
            <a:r>
              <a:rPr kumimoji="0" lang="es-PE" altLang="es-PE" sz="3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 de los </a:t>
            </a:r>
            <a:r>
              <a:rPr kumimoji="0" lang="es-PE" altLang="es-PE" sz="3200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items</a:t>
            </a:r>
            <a:endParaRPr kumimoji="0" lang="es-PE" altLang="es-PE" sz="32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21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4977" cy="685632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8807763-7BB3-424D-81E2-EB1E583A17B5}"/>
              </a:ext>
            </a:extLst>
          </p:cNvPr>
          <p:cNvSpPr txBox="1"/>
          <p:nvPr/>
        </p:nvSpPr>
        <p:spPr>
          <a:xfrm>
            <a:off x="3268897" y="4878060"/>
            <a:ext cx="579597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rgbClr val="335597"/>
                </a:solidFill>
                <a:latin typeface="Keep Calm Med" pitchFamily="2" charset="0"/>
              </a:rPr>
              <a:t>MANUEL MONTOYA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1826F64-851B-4827-9CEA-303C4F73E0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198" y="886558"/>
            <a:ext cx="3043604" cy="3043604"/>
          </a:xfrm>
          <a:prstGeom prst="ellipse">
            <a:avLst/>
          </a:prstGeom>
          <a:ln w="190500" cap="rnd">
            <a:solidFill>
              <a:schemeClr val="accent4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4273234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30722" name="Picture 2" descr="https://lh3.googleusercontent.com/YtH-DIXj5zJeQ3eSZTHVF4m5bg0tTs_x-go4qDHxazzP4x2Wie0rA-EeQ1GncRda-D6hB-YgsDBZT5Lr8J3rsgAzDhv7z_nPy0sVqtXp9h5_ggZ1PEopHPSEs5QHrHEqlhSTX2GeUeE">
            <a:extLst>
              <a:ext uri="{FF2B5EF4-FFF2-40B4-BE49-F238E27FC236}">
                <a16:creationId xmlns:a16="http://schemas.microsoft.com/office/drawing/2014/main" id="{27A365D9-68B2-4F6B-A824-192BC2EEFE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148" y="2400712"/>
            <a:ext cx="6385702" cy="208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E3C4702D-4759-4FA5-902D-895103F786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B1F4B6F-A13D-4864-B995-59D45DCD20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840" y="1615271"/>
            <a:ext cx="1018031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PE" altLang="es-PE" sz="3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Necesitan mucha </a:t>
            </a:r>
            <a:r>
              <a:rPr kumimoji="0" lang="es-PE" altLang="es-PE" sz="3200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metadata</a:t>
            </a:r>
            <a:r>
              <a:rPr kumimoji="0" lang="es-PE" altLang="es-PE" sz="3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 de los </a:t>
            </a:r>
            <a:r>
              <a:rPr kumimoji="0" lang="es-PE" altLang="es-PE" sz="3200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Myriad Pro" panose="020B0503030403020204" pitchFamily="34" charset="0"/>
              </a:rPr>
              <a:t>items</a:t>
            </a:r>
            <a:endParaRPr kumimoji="0" lang="es-PE" altLang="es-PE" sz="32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64E94DE-C3D3-4B64-A8A7-E0AF6D6924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4559" y="4371768"/>
            <a:ext cx="8924925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61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F6F628D3-141F-4EB3-BBE7-C5B74253E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contenido: Problemas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18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29698" name="Picture 2" descr="https://lh3.googleusercontent.com/VoD5amyr8eSOpVaUc1-W__NQSjNd5j9RAuZnZ6-0cddPrxz8gHu1yMt9Z-3a7tzPBoNxqbVefUm-okaTtMIlhPfND7jSv_lGgcSNHZyNErPCMS3neBjlS6xrBqzMEhkpJRYrpboXWWc">
            <a:extLst>
              <a:ext uri="{FF2B5EF4-FFF2-40B4-BE49-F238E27FC236}">
                <a16:creationId xmlns:a16="http://schemas.microsoft.com/office/drawing/2014/main" id="{720CECAF-855E-4FA2-B0F6-DF26D0A4E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928" y="2001214"/>
            <a:ext cx="3416520" cy="3254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F6F628D3-141F-4EB3-BBE7-C5B74253E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contenido: Problemas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258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29698" name="Picture 2" descr="https://lh3.googleusercontent.com/VoD5amyr8eSOpVaUc1-W__NQSjNd5j9RAuZnZ6-0cddPrxz8gHu1yMt9Z-3a7tzPBoNxqbVefUm-okaTtMIlhPfND7jSv_lGgcSNHZyNErPCMS3neBjlS6xrBqzMEhkpJRYrpboXWWc">
            <a:extLst>
              <a:ext uri="{FF2B5EF4-FFF2-40B4-BE49-F238E27FC236}">
                <a16:creationId xmlns:a16="http://schemas.microsoft.com/office/drawing/2014/main" id="{720CECAF-855E-4FA2-B0F6-DF26D0A4E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928" y="2001214"/>
            <a:ext cx="3416520" cy="3254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700" name="Picture 4" descr="https://lh4.googleusercontent.com/juBqBP6_2RSiK6NZKyeAW6RZvNQfLldIvsmoGCXjerEIvMyQbG1Bj1tfszbhCnNuWTe469AfMfLsabYYRG-XSsCOsJt8pCcUQP0vxQ0zmSW-wGkmWErKiHQt0AUuJCf-MYQo4DrqEnE">
            <a:extLst>
              <a:ext uri="{FF2B5EF4-FFF2-40B4-BE49-F238E27FC236}">
                <a16:creationId xmlns:a16="http://schemas.microsoft.com/office/drawing/2014/main" id="{47724054-9E7E-42F5-A6BA-39B1F018B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387" y="2009895"/>
            <a:ext cx="5161369" cy="2156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F6F628D3-141F-4EB3-BBE7-C5B74253E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4.2 Modelos basados en contenido: Problemas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E318253-4E02-4C40-86F9-3954EBC6D0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7893" y="4407913"/>
            <a:ext cx="243235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 err="1">
                <a:solidFill>
                  <a:srgbClr val="284C91"/>
                </a:solidFill>
                <a:latin typeface="Myriad Pro" panose="020B0503030403020204" pitchFamily="34" charset="0"/>
              </a:rPr>
              <a:t>Overspecialization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673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EDF7911F-30B3-4E90-8204-A7F41E1EE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733628D-3FEE-4EC8-9122-10FE6AF4C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4.3 Modelos de filtro colaborativo (vecindades)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34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EDF7911F-30B3-4E90-8204-A7F41E1EE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733628D-3FEE-4EC8-9122-10FE6AF4C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4.3 Modelos de filtro colaborativo (vecindades)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B9AD675C-0415-4D8B-8C9E-F661560CA6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2065459"/>
            <a:ext cx="10180319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3600" i="1" dirty="0">
                <a:solidFill>
                  <a:srgbClr val="284C91"/>
                </a:solidFill>
                <a:latin typeface="Myriad Pro" panose="020B0503030403020204" pitchFamily="34" charset="0"/>
              </a:rPr>
              <a:t>“A los usuarios parecidos a ti también le gustó …”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s-PE" altLang="es-PE" sz="3600" b="0" i="1" u="none" strike="noStrike" cap="none" normalizeH="0" baseline="0" dirty="0">
              <a:ln>
                <a:noFill/>
              </a:ln>
              <a:solidFill>
                <a:srgbClr val="284C91"/>
              </a:solidFill>
              <a:effectLst/>
              <a:latin typeface="Myriad Pro" panose="020B0503030403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sz="3600" i="1" dirty="0">
                <a:solidFill>
                  <a:srgbClr val="284C91"/>
                </a:solidFill>
                <a:latin typeface="Myriad Pro" panose="020B0503030403020204" pitchFamily="34" charset="0"/>
              </a:rPr>
              <a:t>”Los usuarios que compraron este producto también compraron…”</a:t>
            </a:r>
            <a:endParaRPr lang="es-PE" altLang="es-PE" sz="3600" i="1" dirty="0">
              <a:solidFill>
                <a:srgbClr val="284C91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79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EDF7911F-30B3-4E90-8204-A7F41E1EE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733628D-3FEE-4EC8-9122-10FE6AF4C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4.3 Modelos de filtro colaborativo (vecindades)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CDBF03D-0459-42B5-9FEC-466537E55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178" y="4264420"/>
            <a:ext cx="1256465" cy="151553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999A594-7707-487B-911C-F3E25AFBE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523" y="4251467"/>
            <a:ext cx="1256465" cy="1541436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2172661-7C44-4EDA-B97C-A52BD04A0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1081" y="4180830"/>
            <a:ext cx="1419225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383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EDF7911F-30B3-4E90-8204-A7F41E1EE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733628D-3FEE-4EC8-9122-10FE6AF4C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4.3 Modelos de filtro colaborativo (vecindades)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CDBF03D-0459-42B5-9FEC-466537E55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178" y="4264420"/>
            <a:ext cx="1256465" cy="151553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999A594-7707-487B-911C-F3E25AFBE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523" y="4251467"/>
            <a:ext cx="1256465" cy="1541436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2172661-7C44-4EDA-B97C-A52BD04A0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1081" y="4180830"/>
            <a:ext cx="1419225" cy="1571625"/>
          </a:xfrm>
          <a:prstGeom prst="rect">
            <a:avLst/>
          </a:prstGeom>
        </p:spPr>
      </p:pic>
      <p:pic>
        <p:nvPicPr>
          <p:cNvPr id="39" name="Picture 6" descr="Image result for nicky jam">
            <a:extLst>
              <a:ext uri="{FF2B5EF4-FFF2-40B4-BE49-F238E27FC236}">
                <a16:creationId xmlns:a16="http://schemas.microsoft.com/office/drawing/2014/main" id="{2B204527-F53B-483B-BD89-E2698370D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302" y="1651122"/>
            <a:ext cx="1379332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Image result for bad bunny">
            <a:extLst>
              <a:ext uri="{FF2B5EF4-FFF2-40B4-BE49-F238E27FC236}">
                <a16:creationId xmlns:a16="http://schemas.microsoft.com/office/drawing/2014/main" id="{3DC04B5D-A43B-477F-AC83-D98634078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909" y="1755815"/>
            <a:ext cx="2089092" cy="116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4" descr="Image result for shakira">
            <a:extLst>
              <a:ext uri="{FF2B5EF4-FFF2-40B4-BE49-F238E27FC236}">
                <a16:creationId xmlns:a16="http://schemas.microsoft.com/office/drawing/2014/main" id="{9E929085-AF87-49C3-889F-7B94F1AD6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402" y="1651122"/>
            <a:ext cx="1034499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0" name="Picture 18" descr="Image result for arctic monkeys">
            <a:extLst>
              <a:ext uri="{FF2B5EF4-FFF2-40B4-BE49-F238E27FC236}">
                <a16:creationId xmlns:a16="http://schemas.microsoft.com/office/drawing/2014/main" id="{C8D8D13F-C5B8-4F23-8133-56790EF54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876" y="1811428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2" name="Picture 20" descr="Image result for natti natasha">
            <a:extLst>
              <a:ext uri="{FF2B5EF4-FFF2-40B4-BE49-F238E27FC236}">
                <a16:creationId xmlns:a16="http://schemas.microsoft.com/office/drawing/2014/main" id="{70ADCBA5-7E00-48CD-B249-DB51C9BC1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035" y="1811428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491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EDF7911F-30B3-4E90-8204-A7F41E1EE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733628D-3FEE-4EC8-9122-10FE6AF4C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4.3 Modelos de filtro colaborativo (vecindades)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CDBF03D-0459-42B5-9FEC-466537E55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178" y="4264420"/>
            <a:ext cx="1256465" cy="151553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999A594-7707-487B-911C-F3E25AFBE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523" y="4251467"/>
            <a:ext cx="1256465" cy="1541436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2172661-7C44-4EDA-B97C-A52BD04A0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1081" y="4180830"/>
            <a:ext cx="1419225" cy="1571625"/>
          </a:xfrm>
          <a:prstGeom prst="rect">
            <a:avLst/>
          </a:prstGeom>
        </p:spPr>
      </p:pic>
      <p:pic>
        <p:nvPicPr>
          <p:cNvPr id="39" name="Picture 6" descr="Image result for nicky jam">
            <a:extLst>
              <a:ext uri="{FF2B5EF4-FFF2-40B4-BE49-F238E27FC236}">
                <a16:creationId xmlns:a16="http://schemas.microsoft.com/office/drawing/2014/main" id="{2B204527-F53B-483B-BD89-E2698370D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302" y="1651122"/>
            <a:ext cx="1379332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Image result for bad bunny">
            <a:extLst>
              <a:ext uri="{FF2B5EF4-FFF2-40B4-BE49-F238E27FC236}">
                <a16:creationId xmlns:a16="http://schemas.microsoft.com/office/drawing/2014/main" id="{3DC04B5D-A43B-477F-AC83-D98634078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909" y="1755815"/>
            <a:ext cx="2089092" cy="116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4" descr="Image result for shakira">
            <a:extLst>
              <a:ext uri="{FF2B5EF4-FFF2-40B4-BE49-F238E27FC236}">
                <a16:creationId xmlns:a16="http://schemas.microsoft.com/office/drawing/2014/main" id="{9E929085-AF87-49C3-889F-7B94F1AD6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402" y="1651122"/>
            <a:ext cx="1034499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0" name="Picture 18" descr="Image result for arctic monkeys">
            <a:extLst>
              <a:ext uri="{FF2B5EF4-FFF2-40B4-BE49-F238E27FC236}">
                <a16:creationId xmlns:a16="http://schemas.microsoft.com/office/drawing/2014/main" id="{C8D8D13F-C5B8-4F23-8133-56790EF54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876" y="1811428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2" name="Picture 20" descr="Image result for natti natasha">
            <a:extLst>
              <a:ext uri="{FF2B5EF4-FFF2-40B4-BE49-F238E27FC236}">
                <a16:creationId xmlns:a16="http://schemas.microsoft.com/office/drawing/2014/main" id="{70ADCBA5-7E00-48CD-B249-DB51C9BC1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035" y="1811428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BD0EEFF8-F323-4FC5-8D0D-57092F3F62BC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794076" y="2925761"/>
            <a:ext cx="906680" cy="132570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1F65975F-141D-411A-938E-EC9A7228C20F}"/>
              </a:ext>
            </a:extLst>
          </p:cNvPr>
          <p:cNvCxnSpPr/>
          <p:nvPr/>
        </p:nvCxnSpPr>
        <p:spPr>
          <a:xfrm flipV="1">
            <a:off x="2730862" y="3030454"/>
            <a:ext cx="2828820" cy="119857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CD2F462B-F989-4F9A-A0F4-CED8F861A1C4}"/>
              </a:ext>
            </a:extLst>
          </p:cNvPr>
          <p:cNvCxnSpPr>
            <a:stCxn id="6" idx="0"/>
            <a:endCxn id="41" idx="2"/>
          </p:cNvCxnSpPr>
          <p:nvPr/>
        </p:nvCxnSpPr>
        <p:spPr>
          <a:xfrm flipV="1">
            <a:off x="2700756" y="3030454"/>
            <a:ext cx="1245896" cy="122101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01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EDF7911F-30B3-4E90-8204-A7F41E1EE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733628D-3FEE-4EC8-9122-10FE6AF4C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4.3 Modelos de filtro colaborativo (vecindades)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CDBF03D-0459-42B5-9FEC-466537E55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178" y="4264420"/>
            <a:ext cx="1256465" cy="151553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999A594-7707-487B-911C-F3E25AFBE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523" y="4251467"/>
            <a:ext cx="1256465" cy="1541436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2172661-7C44-4EDA-B97C-A52BD04A0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1081" y="4180830"/>
            <a:ext cx="1419225" cy="1571625"/>
          </a:xfrm>
          <a:prstGeom prst="rect">
            <a:avLst/>
          </a:prstGeom>
        </p:spPr>
      </p:pic>
      <p:pic>
        <p:nvPicPr>
          <p:cNvPr id="39" name="Picture 6" descr="Image result for nicky jam">
            <a:extLst>
              <a:ext uri="{FF2B5EF4-FFF2-40B4-BE49-F238E27FC236}">
                <a16:creationId xmlns:a16="http://schemas.microsoft.com/office/drawing/2014/main" id="{2B204527-F53B-483B-BD89-E2698370D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302" y="1651122"/>
            <a:ext cx="1379332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Image result for bad bunny">
            <a:extLst>
              <a:ext uri="{FF2B5EF4-FFF2-40B4-BE49-F238E27FC236}">
                <a16:creationId xmlns:a16="http://schemas.microsoft.com/office/drawing/2014/main" id="{3DC04B5D-A43B-477F-AC83-D98634078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909" y="1755815"/>
            <a:ext cx="2089092" cy="116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4" descr="Image result for shakira">
            <a:extLst>
              <a:ext uri="{FF2B5EF4-FFF2-40B4-BE49-F238E27FC236}">
                <a16:creationId xmlns:a16="http://schemas.microsoft.com/office/drawing/2014/main" id="{9E929085-AF87-49C3-889F-7B94F1AD6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402" y="1651122"/>
            <a:ext cx="1034499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0" name="Picture 18" descr="Image result for arctic monkeys">
            <a:extLst>
              <a:ext uri="{FF2B5EF4-FFF2-40B4-BE49-F238E27FC236}">
                <a16:creationId xmlns:a16="http://schemas.microsoft.com/office/drawing/2014/main" id="{C8D8D13F-C5B8-4F23-8133-56790EF54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876" y="1811428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2" name="Picture 20" descr="Image result for natti natasha">
            <a:extLst>
              <a:ext uri="{FF2B5EF4-FFF2-40B4-BE49-F238E27FC236}">
                <a16:creationId xmlns:a16="http://schemas.microsoft.com/office/drawing/2014/main" id="{70ADCBA5-7E00-48CD-B249-DB51C9BC1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035" y="1811428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BD0EEFF8-F323-4FC5-8D0D-57092F3F62BC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794076" y="2925761"/>
            <a:ext cx="906680" cy="132570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1F65975F-141D-411A-938E-EC9A7228C20F}"/>
              </a:ext>
            </a:extLst>
          </p:cNvPr>
          <p:cNvCxnSpPr/>
          <p:nvPr/>
        </p:nvCxnSpPr>
        <p:spPr>
          <a:xfrm flipV="1">
            <a:off x="2730862" y="3030454"/>
            <a:ext cx="2828820" cy="119857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CD2F462B-F989-4F9A-A0F4-CED8F861A1C4}"/>
              </a:ext>
            </a:extLst>
          </p:cNvPr>
          <p:cNvCxnSpPr>
            <a:stCxn id="6" idx="0"/>
            <a:endCxn id="41" idx="2"/>
          </p:cNvCxnSpPr>
          <p:nvPr/>
        </p:nvCxnSpPr>
        <p:spPr>
          <a:xfrm flipV="1">
            <a:off x="2700756" y="3030454"/>
            <a:ext cx="1245896" cy="122101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8C546685-93D0-4BB0-8B63-B783CEC58B2B}"/>
              </a:ext>
            </a:extLst>
          </p:cNvPr>
          <p:cNvCxnSpPr/>
          <p:nvPr/>
        </p:nvCxnSpPr>
        <p:spPr>
          <a:xfrm flipH="1" flipV="1">
            <a:off x="1794076" y="2925761"/>
            <a:ext cx="4152334" cy="132570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E789A5F4-82E6-44EB-AADF-212C4BE777E8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5559682" y="3065848"/>
            <a:ext cx="386729" cy="11985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6394500C-E60D-471F-8F1C-28DA42F3E26B}"/>
              </a:ext>
            </a:extLst>
          </p:cNvPr>
          <p:cNvCxnSpPr>
            <a:stCxn id="5" idx="0"/>
            <a:endCxn id="44052" idx="2"/>
          </p:cNvCxnSpPr>
          <p:nvPr/>
        </p:nvCxnSpPr>
        <p:spPr>
          <a:xfrm flipV="1">
            <a:off x="5946411" y="2870148"/>
            <a:ext cx="1936344" cy="13942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EDBEF245-0BEA-45D2-9785-8643221AA471}"/>
              </a:ext>
            </a:extLst>
          </p:cNvPr>
          <p:cNvCxnSpPr>
            <a:stCxn id="5" idx="0"/>
            <a:endCxn id="41" idx="2"/>
          </p:cNvCxnSpPr>
          <p:nvPr/>
        </p:nvCxnSpPr>
        <p:spPr>
          <a:xfrm flipH="1" flipV="1">
            <a:off x="3946652" y="3030454"/>
            <a:ext cx="1999759" cy="123396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38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737419" y="446704"/>
            <a:ext cx="11006090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600" b="1" dirty="0">
                <a:solidFill>
                  <a:srgbClr val="284C91"/>
                </a:solidFill>
                <a:latin typeface="Myriad Pro" panose="020B0503030403020204" pitchFamily="34" charset="0"/>
              </a:rPr>
              <a:t>Agenda:</a:t>
            </a:r>
          </a:p>
          <a:p>
            <a:pPr algn="just">
              <a:lnSpc>
                <a:spcPct val="150000"/>
              </a:lnSpc>
            </a:pPr>
            <a:endParaRPr lang="en-US" sz="2200" dirty="0">
              <a:solidFill>
                <a:srgbClr val="284C91"/>
              </a:solidFill>
              <a:latin typeface="Myriad Pro" panose="020B0503030403020204" pitchFamily="34" charset="0"/>
            </a:endParaRPr>
          </a:p>
          <a:p>
            <a:pPr marL="457200" indent="-457200" fontAlgn="base">
              <a:buAutoNum type="arabicPeriod"/>
            </a:pPr>
            <a:r>
              <a:rPr 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¿Sistemas de recomendación?</a:t>
            </a:r>
          </a:p>
          <a:p>
            <a:pPr marL="457200" indent="-457200" fontAlgn="base">
              <a:buAutoNum type="arabicPeriod"/>
            </a:pPr>
            <a:r>
              <a:rPr 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¿Por qué recomendar?</a:t>
            </a:r>
          </a:p>
          <a:p>
            <a:pPr marL="457200" indent="-457200" fontAlgn="base">
              <a:buAutoNum type="arabicPeriod"/>
            </a:pPr>
            <a:r>
              <a:rPr 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¿Qué le gusta a mis consumidores?</a:t>
            </a:r>
          </a:p>
          <a:p>
            <a:pPr marL="457200" indent="-457200" fontAlgn="base">
              <a:buFontTx/>
              <a:buAutoNum type="arabicPeriod"/>
            </a:pPr>
            <a:r>
              <a:rPr 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Tipos de sistemas de Recomendación:</a:t>
            </a:r>
          </a:p>
          <a:p>
            <a:pPr lvl="1" fontAlgn="base"/>
            <a:r>
              <a:rPr 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4.1 Agregados</a:t>
            </a:r>
          </a:p>
          <a:p>
            <a:pPr lvl="1" fontAlgn="base"/>
            <a:r>
              <a:rPr 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4.1 Basados en contenido</a:t>
            </a:r>
          </a:p>
          <a:p>
            <a:pPr lvl="1" fontAlgn="base"/>
            <a:r>
              <a:rPr 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4.3 Filtro colaborativo: vecinos más cercanos</a:t>
            </a:r>
          </a:p>
          <a:p>
            <a:pPr lvl="1" fontAlgn="base"/>
            <a:r>
              <a:rPr lang="es-PE" sz="2400" dirty="0">
                <a:solidFill>
                  <a:srgbClr val="284C91"/>
                </a:solidFill>
                <a:latin typeface="Myriad Pro" panose="020B0503030403020204" pitchFamily="34" charset="0"/>
              </a:rPr>
              <a:t>4.4 Filtro colaborativo: factorización de matrices</a:t>
            </a:r>
            <a:endParaRPr lang="en-US" sz="2400" dirty="0">
              <a:solidFill>
                <a:srgbClr val="284C91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014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n 25">
            <a:extLst>
              <a:ext uri="{FF2B5EF4-FFF2-40B4-BE49-F238E27FC236}">
                <a16:creationId xmlns:a16="http://schemas.microsoft.com/office/drawing/2014/main" id="{5C13307E-C416-486C-A3A8-C968C2D01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733628D-3FEE-4EC8-9122-10FE6AF4C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4.3 Modelos de filtro colaborativo (vecindades)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CDBF03D-0459-42B5-9FEC-466537E55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178" y="4264420"/>
            <a:ext cx="1256465" cy="151553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999A594-7707-487B-911C-F3E25AFBE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523" y="4251467"/>
            <a:ext cx="1256465" cy="1541436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2172661-7C44-4EDA-B97C-A52BD04A0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1081" y="4180830"/>
            <a:ext cx="1419225" cy="1571625"/>
          </a:xfrm>
          <a:prstGeom prst="rect">
            <a:avLst/>
          </a:prstGeom>
        </p:spPr>
      </p:pic>
      <p:pic>
        <p:nvPicPr>
          <p:cNvPr id="39" name="Picture 6" descr="Image result for nicky jam">
            <a:extLst>
              <a:ext uri="{FF2B5EF4-FFF2-40B4-BE49-F238E27FC236}">
                <a16:creationId xmlns:a16="http://schemas.microsoft.com/office/drawing/2014/main" id="{2B204527-F53B-483B-BD89-E2698370D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302" y="1651122"/>
            <a:ext cx="1379332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Image result for bad bunny">
            <a:extLst>
              <a:ext uri="{FF2B5EF4-FFF2-40B4-BE49-F238E27FC236}">
                <a16:creationId xmlns:a16="http://schemas.microsoft.com/office/drawing/2014/main" id="{3DC04B5D-A43B-477F-AC83-D98634078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909" y="1755815"/>
            <a:ext cx="2089092" cy="116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4" descr="Image result for shakira">
            <a:extLst>
              <a:ext uri="{FF2B5EF4-FFF2-40B4-BE49-F238E27FC236}">
                <a16:creationId xmlns:a16="http://schemas.microsoft.com/office/drawing/2014/main" id="{9E929085-AF87-49C3-889F-7B94F1AD6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402" y="1651122"/>
            <a:ext cx="1034499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0" name="Picture 18" descr="Image result for arctic monkeys">
            <a:extLst>
              <a:ext uri="{FF2B5EF4-FFF2-40B4-BE49-F238E27FC236}">
                <a16:creationId xmlns:a16="http://schemas.microsoft.com/office/drawing/2014/main" id="{C8D8D13F-C5B8-4F23-8133-56790EF54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876" y="1811428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2" name="Picture 20" descr="Image result for natti natasha">
            <a:extLst>
              <a:ext uri="{FF2B5EF4-FFF2-40B4-BE49-F238E27FC236}">
                <a16:creationId xmlns:a16="http://schemas.microsoft.com/office/drawing/2014/main" id="{70ADCBA5-7E00-48CD-B249-DB51C9BC1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035" y="1811428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BD0EEFF8-F323-4FC5-8D0D-57092F3F62BC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794076" y="2925761"/>
            <a:ext cx="906680" cy="132570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1F65975F-141D-411A-938E-EC9A7228C20F}"/>
              </a:ext>
            </a:extLst>
          </p:cNvPr>
          <p:cNvCxnSpPr/>
          <p:nvPr/>
        </p:nvCxnSpPr>
        <p:spPr>
          <a:xfrm flipV="1">
            <a:off x="2730862" y="3030454"/>
            <a:ext cx="2828820" cy="119857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CD2F462B-F989-4F9A-A0F4-CED8F861A1C4}"/>
              </a:ext>
            </a:extLst>
          </p:cNvPr>
          <p:cNvCxnSpPr>
            <a:stCxn id="6" idx="0"/>
            <a:endCxn id="41" idx="2"/>
          </p:cNvCxnSpPr>
          <p:nvPr/>
        </p:nvCxnSpPr>
        <p:spPr>
          <a:xfrm flipV="1">
            <a:off x="2700756" y="3030454"/>
            <a:ext cx="1245896" cy="122101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8C546685-93D0-4BB0-8B63-B783CEC58B2B}"/>
              </a:ext>
            </a:extLst>
          </p:cNvPr>
          <p:cNvCxnSpPr/>
          <p:nvPr/>
        </p:nvCxnSpPr>
        <p:spPr>
          <a:xfrm flipH="1" flipV="1">
            <a:off x="1794076" y="2925761"/>
            <a:ext cx="4152334" cy="132570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E789A5F4-82E6-44EB-AADF-212C4BE777E8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5559682" y="3065848"/>
            <a:ext cx="386729" cy="11985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FDB08D4B-AAE6-42B9-B2D1-ABA5DD6CAF2E}"/>
              </a:ext>
            </a:extLst>
          </p:cNvPr>
          <p:cNvCxnSpPr>
            <a:stCxn id="29" idx="0"/>
          </p:cNvCxnSpPr>
          <p:nvPr/>
        </p:nvCxnSpPr>
        <p:spPr>
          <a:xfrm flipV="1">
            <a:off x="9070694" y="2870148"/>
            <a:ext cx="1334947" cy="13106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0B9F4AF0-717C-4FB0-A90C-7B3F9BF299DF}"/>
              </a:ext>
            </a:extLst>
          </p:cNvPr>
          <p:cNvCxnSpPr>
            <a:stCxn id="29" idx="0"/>
            <a:endCxn id="44052" idx="2"/>
          </p:cNvCxnSpPr>
          <p:nvPr/>
        </p:nvCxnSpPr>
        <p:spPr>
          <a:xfrm flipH="1" flipV="1">
            <a:off x="7882755" y="2870148"/>
            <a:ext cx="1187939" cy="13106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6394500C-E60D-471F-8F1C-28DA42F3E26B}"/>
              </a:ext>
            </a:extLst>
          </p:cNvPr>
          <p:cNvCxnSpPr>
            <a:stCxn id="5" idx="0"/>
            <a:endCxn id="44052" idx="2"/>
          </p:cNvCxnSpPr>
          <p:nvPr/>
        </p:nvCxnSpPr>
        <p:spPr>
          <a:xfrm flipV="1">
            <a:off x="5946411" y="2870148"/>
            <a:ext cx="1936344" cy="13942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EDBEF245-0BEA-45D2-9785-8643221AA471}"/>
              </a:ext>
            </a:extLst>
          </p:cNvPr>
          <p:cNvCxnSpPr>
            <a:stCxn id="5" idx="0"/>
            <a:endCxn id="41" idx="2"/>
          </p:cNvCxnSpPr>
          <p:nvPr/>
        </p:nvCxnSpPr>
        <p:spPr>
          <a:xfrm flipH="1" flipV="1">
            <a:off x="3946652" y="3030454"/>
            <a:ext cx="1999759" cy="123396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27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EDF7911F-30B3-4E90-8204-A7F41E1EE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733628D-3FEE-4EC8-9122-10FE6AF4C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4.3 Modelos de filtro colaborativo (vecindades)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CDBF03D-0459-42B5-9FEC-466537E55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178" y="4264420"/>
            <a:ext cx="1256465" cy="151553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999A594-7707-487B-911C-F3E25AFBE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523" y="4251467"/>
            <a:ext cx="1256465" cy="1541436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2172661-7C44-4EDA-B97C-A52BD04A0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1081" y="4180830"/>
            <a:ext cx="1419225" cy="1571625"/>
          </a:xfrm>
          <a:prstGeom prst="rect">
            <a:avLst/>
          </a:prstGeom>
        </p:spPr>
      </p:pic>
      <p:pic>
        <p:nvPicPr>
          <p:cNvPr id="39" name="Picture 6" descr="Image result for nicky jam">
            <a:extLst>
              <a:ext uri="{FF2B5EF4-FFF2-40B4-BE49-F238E27FC236}">
                <a16:creationId xmlns:a16="http://schemas.microsoft.com/office/drawing/2014/main" id="{2B204527-F53B-483B-BD89-E2698370D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302" y="1651122"/>
            <a:ext cx="1379332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Image result for bad bunny">
            <a:extLst>
              <a:ext uri="{FF2B5EF4-FFF2-40B4-BE49-F238E27FC236}">
                <a16:creationId xmlns:a16="http://schemas.microsoft.com/office/drawing/2014/main" id="{3DC04B5D-A43B-477F-AC83-D98634078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909" y="1755815"/>
            <a:ext cx="2089092" cy="116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4" descr="Image result for shakira">
            <a:extLst>
              <a:ext uri="{FF2B5EF4-FFF2-40B4-BE49-F238E27FC236}">
                <a16:creationId xmlns:a16="http://schemas.microsoft.com/office/drawing/2014/main" id="{9E929085-AF87-49C3-889F-7B94F1AD6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402" y="1651122"/>
            <a:ext cx="1034499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0" name="Picture 18" descr="Image result for arctic monkeys">
            <a:extLst>
              <a:ext uri="{FF2B5EF4-FFF2-40B4-BE49-F238E27FC236}">
                <a16:creationId xmlns:a16="http://schemas.microsoft.com/office/drawing/2014/main" id="{C8D8D13F-C5B8-4F23-8133-56790EF54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876" y="1811428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2" name="Picture 20" descr="Image result for natti natasha">
            <a:extLst>
              <a:ext uri="{FF2B5EF4-FFF2-40B4-BE49-F238E27FC236}">
                <a16:creationId xmlns:a16="http://schemas.microsoft.com/office/drawing/2014/main" id="{70ADCBA5-7E00-48CD-B249-DB51C9BC1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035" y="1811428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BD0EEFF8-F323-4FC5-8D0D-57092F3F62BC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794076" y="2925761"/>
            <a:ext cx="906680" cy="132570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1F65975F-141D-411A-938E-EC9A7228C20F}"/>
              </a:ext>
            </a:extLst>
          </p:cNvPr>
          <p:cNvCxnSpPr/>
          <p:nvPr/>
        </p:nvCxnSpPr>
        <p:spPr>
          <a:xfrm flipV="1">
            <a:off x="2730862" y="3030454"/>
            <a:ext cx="2828820" cy="119857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CD2F462B-F989-4F9A-A0F4-CED8F861A1C4}"/>
              </a:ext>
            </a:extLst>
          </p:cNvPr>
          <p:cNvCxnSpPr>
            <a:stCxn id="6" idx="0"/>
            <a:endCxn id="41" idx="2"/>
          </p:cNvCxnSpPr>
          <p:nvPr/>
        </p:nvCxnSpPr>
        <p:spPr>
          <a:xfrm flipV="1">
            <a:off x="2700756" y="3030454"/>
            <a:ext cx="1245896" cy="122101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8C546685-93D0-4BB0-8B63-B783CEC58B2B}"/>
              </a:ext>
            </a:extLst>
          </p:cNvPr>
          <p:cNvCxnSpPr/>
          <p:nvPr/>
        </p:nvCxnSpPr>
        <p:spPr>
          <a:xfrm flipH="1" flipV="1">
            <a:off x="1794076" y="2925761"/>
            <a:ext cx="4152334" cy="132570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E789A5F4-82E6-44EB-AADF-212C4BE777E8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5559682" y="3065848"/>
            <a:ext cx="386729" cy="11985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FDB08D4B-AAE6-42B9-B2D1-ABA5DD6CAF2E}"/>
              </a:ext>
            </a:extLst>
          </p:cNvPr>
          <p:cNvCxnSpPr>
            <a:stCxn id="29" idx="0"/>
          </p:cNvCxnSpPr>
          <p:nvPr/>
        </p:nvCxnSpPr>
        <p:spPr>
          <a:xfrm flipV="1">
            <a:off x="9070694" y="2870148"/>
            <a:ext cx="1334947" cy="13106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0B9F4AF0-717C-4FB0-A90C-7B3F9BF299DF}"/>
              </a:ext>
            </a:extLst>
          </p:cNvPr>
          <p:cNvCxnSpPr>
            <a:stCxn id="29" idx="0"/>
            <a:endCxn id="44052" idx="2"/>
          </p:cNvCxnSpPr>
          <p:nvPr/>
        </p:nvCxnSpPr>
        <p:spPr>
          <a:xfrm flipH="1" flipV="1">
            <a:off x="7882755" y="2870148"/>
            <a:ext cx="1187939" cy="13106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6394500C-E60D-471F-8F1C-28DA42F3E26B}"/>
              </a:ext>
            </a:extLst>
          </p:cNvPr>
          <p:cNvCxnSpPr>
            <a:stCxn id="5" idx="0"/>
            <a:endCxn id="44052" idx="2"/>
          </p:cNvCxnSpPr>
          <p:nvPr/>
        </p:nvCxnSpPr>
        <p:spPr>
          <a:xfrm flipV="1">
            <a:off x="5946411" y="2870148"/>
            <a:ext cx="1936344" cy="13942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EDBEF245-0BEA-45D2-9785-8643221AA471}"/>
              </a:ext>
            </a:extLst>
          </p:cNvPr>
          <p:cNvCxnSpPr>
            <a:stCxn id="5" idx="0"/>
            <a:endCxn id="41" idx="2"/>
          </p:cNvCxnSpPr>
          <p:nvPr/>
        </p:nvCxnSpPr>
        <p:spPr>
          <a:xfrm flipH="1" flipV="1">
            <a:off x="3946652" y="3030454"/>
            <a:ext cx="1999759" cy="123396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45BCC484-3354-4A8A-90C8-3D350C7EE67F}"/>
              </a:ext>
            </a:extLst>
          </p:cNvPr>
          <p:cNvCxnSpPr/>
          <p:nvPr/>
        </p:nvCxnSpPr>
        <p:spPr>
          <a:xfrm>
            <a:off x="3429402" y="4965539"/>
            <a:ext cx="188877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1">
            <a:extLst>
              <a:ext uri="{FF2B5EF4-FFF2-40B4-BE49-F238E27FC236}">
                <a16:creationId xmlns:a16="http://schemas.microsoft.com/office/drawing/2014/main" id="{C2D59130-E8FC-4E15-BEB6-95EFAE781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208" y="4471570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SIMILARES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9458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EDF7911F-30B3-4E90-8204-A7F41E1EE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CDBF03D-0459-42B5-9FEC-466537E55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715" y="3106108"/>
            <a:ext cx="1256465" cy="151553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999A594-7707-487B-911C-F3E25AFBE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3060" y="3093155"/>
            <a:ext cx="1256465" cy="1541436"/>
          </a:xfrm>
          <a:prstGeom prst="rect">
            <a:avLst/>
          </a:prstGeom>
        </p:spPr>
      </p:pic>
      <p:pic>
        <p:nvPicPr>
          <p:cNvPr id="39" name="Picture 6" descr="Image result for nicky jam">
            <a:extLst>
              <a:ext uri="{FF2B5EF4-FFF2-40B4-BE49-F238E27FC236}">
                <a16:creationId xmlns:a16="http://schemas.microsoft.com/office/drawing/2014/main" id="{2B204527-F53B-483B-BD89-E2698370D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839" y="492810"/>
            <a:ext cx="1379332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Image result for bad bunny">
            <a:extLst>
              <a:ext uri="{FF2B5EF4-FFF2-40B4-BE49-F238E27FC236}">
                <a16:creationId xmlns:a16="http://schemas.microsoft.com/office/drawing/2014/main" id="{3DC04B5D-A43B-477F-AC83-D98634078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446" y="597503"/>
            <a:ext cx="2089092" cy="116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4" descr="Image result for shakira">
            <a:extLst>
              <a:ext uri="{FF2B5EF4-FFF2-40B4-BE49-F238E27FC236}">
                <a16:creationId xmlns:a16="http://schemas.microsoft.com/office/drawing/2014/main" id="{9E929085-AF87-49C3-889F-7B94F1AD6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939" y="492810"/>
            <a:ext cx="1034499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2" name="Picture 20" descr="Image result for natti natasha">
            <a:extLst>
              <a:ext uri="{FF2B5EF4-FFF2-40B4-BE49-F238E27FC236}">
                <a16:creationId xmlns:a16="http://schemas.microsoft.com/office/drawing/2014/main" id="{70ADCBA5-7E00-48CD-B249-DB51C9BC1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4572" y="653116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BD0EEFF8-F323-4FC5-8D0D-57092F3F62BC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194613" y="1767449"/>
            <a:ext cx="906680" cy="132570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1F65975F-141D-411A-938E-EC9A7228C20F}"/>
              </a:ext>
            </a:extLst>
          </p:cNvPr>
          <p:cNvCxnSpPr>
            <a:cxnSpLocks/>
          </p:cNvCxnSpPr>
          <p:nvPr/>
        </p:nvCxnSpPr>
        <p:spPr>
          <a:xfrm flipV="1">
            <a:off x="4131399" y="1872142"/>
            <a:ext cx="2828820" cy="119857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CD2F462B-F989-4F9A-A0F4-CED8F861A1C4}"/>
              </a:ext>
            </a:extLst>
          </p:cNvPr>
          <p:cNvCxnSpPr>
            <a:stCxn id="6" idx="0"/>
            <a:endCxn id="41" idx="2"/>
          </p:cNvCxnSpPr>
          <p:nvPr/>
        </p:nvCxnSpPr>
        <p:spPr>
          <a:xfrm flipV="1">
            <a:off x="4101293" y="1872142"/>
            <a:ext cx="1245896" cy="122101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8C546685-93D0-4BB0-8B63-B783CEC58B2B}"/>
              </a:ext>
            </a:extLst>
          </p:cNvPr>
          <p:cNvCxnSpPr>
            <a:cxnSpLocks/>
          </p:cNvCxnSpPr>
          <p:nvPr/>
        </p:nvCxnSpPr>
        <p:spPr>
          <a:xfrm flipH="1" flipV="1">
            <a:off x="3194613" y="1767449"/>
            <a:ext cx="4152334" cy="132570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E789A5F4-82E6-44EB-AADF-212C4BE777E8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960219" y="1907536"/>
            <a:ext cx="386729" cy="11985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6394500C-E60D-471F-8F1C-28DA42F3E26B}"/>
              </a:ext>
            </a:extLst>
          </p:cNvPr>
          <p:cNvCxnSpPr>
            <a:cxnSpLocks/>
            <a:stCxn id="5" idx="0"/>
            <a:endCxn id="44052" idx="2"/>
          </p:cNvCxnSpPr>
          <p:nvPr/>
        </p:nvCxnSpPr>
        <p:spPr>
          <a:xfrm flipV="1">
            <a:off x="7346948" y="1711836"/>
            <a:ext cx="1936344" cy="13942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EDBEF245-0BEA-45D2-9785-8643221AA471}"/>
              </a:ext>
            </a:extLst>
          </p:cNvPr>
          <p:cNvCxnSpPr>
            <a:stCxn id="5" idx="0"/>
            <a:endCxn id="41" idx="2"/>
          </p:cNvCxnSpPr>
          <p:nvPr/>
        </p:nvCxnSpPr>
        <p:spPr>
          <a:xfrm flipH="1" flipV="1">
            <a:off x="5347189" y="1872142"/>
            <a:ext cx="1999759" cy="123396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35">
            <a:extLst>
              <a:ext uri="{FF2B5EF4-FFF2-40B4-BE49-F238E27FC236}">
                <a16:creationId xmlns:a16="http://schemas.microsoft.com/office/drawing/2014/main" id="{C22F6B4B-CED6-4B68-9EA7-EAF1AEE113BB}"/>
              </a:ext>
            </a:extLst>
          </p:cNvPr>
          <p:cNvCxnSpPr/>
          <p:nvPr/>
        </p:nvCxnSpPr>
        <p:spPr>
          <a:xfrm>
            <a:off x="4767315" y="4095867"/>
            <a:ext cx="188877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1">
            <a:extLst>
              <a:ext uri="{FF2B5EF4-FFF2-40B4-BE49-F238E27FC236}">
                <a16:creationId xmlns:a16="http://schemas.microsoft.com/office/drawing/2014/main" id="{BD9BDB64-0BA9-469B-A44A-7DD6ECFC0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0121" y="3601898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SIMILARES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09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EDF7911F-30B3-4E90-8204-A7F41E1EE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CDBF03D-0459-42B5-9FEC-466537E55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715" y="3106108"/>
            <a:ext cx="1256465" cy="151553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999A594-7707-487B-911C-F3E25AFBE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3060" y="3093155"/>
            <a:ext cx="1256465" cy="1541436"/>
          </a:xfrm>
          <a:prstGeom prst="rect">
            <a:avLst/>
          </a:prstGeom>
        </p:spPr>
      </p:pic>
      <p:pic>
        <p:nvPicPr>
          <p:cNvPr id="39" name="Picture 6" descr="Image result for nicky jam">
            <a:extLst>
              <a:ext uri="{FF2B5EF4-FFF2-40B4-BE49-F238E27FC236}">
                <a16:creationId xmlns:a16="http://schemas.microsoft.com/office/drawing/2014/main" id="{2B204527-F53B-483B-BD89-E2698370D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839" y="492810"/>
            <a:ext cx="1379332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Image result for bad bunny">
            <a:extLst>
              <a:ext uri="{FF2B5EF4-FFF2-40B4-BE49-F238E27FC236}">
                <a16:creationId xmlns:a16="http://schemas.microsoft.com/office/drawing/2014/main" id="{3DC04B5D-A43B-477F-AC83-D98634078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446" y="597503"/>
            <a:ext cx="2089092" cy="116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4" descr="Image result for shakira">
            <a:extLst>
              <a:ext uri="{FF2B5EF4-FFF2-40B4-BE49-F238E27FC236}">
                <a16:creationId xmlns:a16="http://schemas.microsoft.com/office/drawing/2014/main" id="{9E929085-AF87-49C3-889F-7B94F1AD6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939" y="492810"/>
            <a:ext cx="1034499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2" name="Picture 20" descr="Image result for natti natasha">
            <a:extLst>
              <a:ext uri="{FF2B5EF4-FFF2-40B4-BE49-F238E27FC236}">
                <a16:creationId xmlns:a16="http://schemas.microsoft.com/office/drawing/2014/main" id="{70ADCBA5-7E00-48CD-B249-DB51C9BC1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4572" y="653116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BD0EEFF8-F323-4FC5-8D0D-57092F3F62BC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194613" y="1767449"/>
            <a:ext cx="906680" cy="132570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1F65975F-141D-411A-938E-EC9A7228C20F}"/>
              </a:ext>
            </a:extLst>
          </p:cNvPr>
          <p:cNvCxnSpPr>
            <a:cxnSpLocks/>
          </p:cNvCxnSpPr>
          <p:nvPr/>
        </p:nvCxnSpPr>
        <p:spPr>
          <a:xfrm flipV="1">
            <a:off x="4131399" y="1872142"/>
            <a:ext cx="2828820" cy="119857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CD2F462B-F989-4F9A-A0F4-CED8F861A1C4}"/>
              </a:ext>
            </a:extLst>
          </p:cNvPr>
          <p:cNvCxnSpPr>
            <a:stCxn id="6" idx="0"/>
            <a:endCxn id="41" idx="2"/>
          </p:cNvCxnSpPr>
          <p:nvPr/>
        </p:nvCxnSpPr>
        <p:spPr>
          <a:xfrm flipV="1">
            <a:off x="4101293" y="1872142"/>
            <a:ext cx="1245896" cy="122101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8C546685-93D0-4BB0-8B63-B783CEC58B2B}"/>
              </a:ext>
            </a:extLst>
          </p:cNvPr>
          <p:cNvCxnSpPr>
            <a:cxnSpLocks/>
          </p:cNvCxnSpPr>
          <p:nvPr/>
        </p:nvCxnSpPr>
        <p:spPr>
          <a:xfrm flipH="1" flipV="1">
            <a:off x="3194613" y="1767449"/>
            <a:ext cx="4152334" cy="132570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E789A5F4-82E6-44EB-AADF-212C4BE777E8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960219" y="1907536"/>
            <a:ext cx="386729" cy="11985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6394500C-E60D-471F-8F1C-28DA42F3E26B}"/>
              </a:ext>
            </a:extLst>
          </p:cNvPr>
          <p:cNvCxnSpPr>
            <a:cxnSpLocks/>
            <a:stCxn id="5" idx="0"/>
            <a:endCxn id="44052" idx="2"/>
          </p:cNvCxnSpPr>
          <p:nvPr/>
        </p:nvCxnSpPr>
        <p:spPr>
          <a:xfrm flipV="1">
            <a:off x="7346948" y="1711836"/>
            <a:ext cx="1936344" cy="13942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EDBEF245-0BEA-45D2-9785-8643221AA471}"/>
              </a:ext>
            </a:extLst>
          </p:cNvPr>
          <p:cNvCxnSpPr>
            <a:stCxn id="5" idx="0"/>
            <a:endCxn id="41" idx="2"/>
          </p:cNvCxnSpPr>
          <p:nvPr/>
        </p:nvCxnSpPr>
        <p:spPr>
          <a:xfrm flipH="1" flipV="1">
            <a:off x="5347189" y="1872142"/>
            <a:ext cx="1999759" cy="123396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394" name="Picture 2" descr="Image result for karol g">
            <a:extLst>
              <a:ext uri="{FF2B5EF4-FFF2-40B4-BE49-F238E27FC236}">
                <a16:creationId xmlns:a16="http://schemas.microsoft.com/office/drawing/2014/main" id="{B993A4C7-BE6A-4FF4-8EBD-3BBA3323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121" y="4858932"/>
            <a:ext cx="1091375" cy="1099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1557353B-7F8D-451C-B78E-B043F11322DA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4101293" y="4634591"/>
            <a:ext cx="898828" cy="89810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35">
            <a:extLst>
              <a:ext uri="{FF2B5EF4-FFF2-40B4-BE49-F238E27FC236}">
                <a16:creationId xmlns:a16="http://schemas.microsoft.com/office/drawing/2014/main" id="{C22F6B4B-CED6-4B68-9EA7-EAF1AEE113BB}"/>
              </a:ext>
            </a:extLst>
          </p:cNvPr>
          <p:cNvCxnSpPr/>
          <p:nvPr/>
        </p:nvCxnSpPr>
        <p:spPr>
          <a:xfrm>
            <a:off x="4767315" y="4095867"/>
            <a:ext cx="188877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1">
            <a:extLst>
              <a:ext uri="{FF2B5EF4-FFF2-40B4-BE49-F238E27FC236}">
                <a16:creationId xmlns:a16="http://schemas.microsoft.com/office/drawing/2014/main" id="{BD9BDB64-0BA9-469B-A44A-7DD6ECFC0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0121" y="3601898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SIMILARES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8" name="Rectangle 1">
            <a:extLst>
              <a:ext uri="{FF2B5EF4-FFF2-40B4-BE49-F238E27FC236}">
                <a16:creationId xmlns:a16="http://schemas.microsoft.com/office/drawing/2014/main" id="{19309311-D55B-4C14-9D36-E801B9C5EE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4612" y="5008773"/>
            <a:ext cx="133262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LE GUSTA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82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EDF7911F-30B3-4E90-8204-A7F41E1EE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CDBF03D-0459-42B5-9FEC-466537E55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715" y="3106108"/>
            <a:ext cx="1256465" cy="151553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999A594-7707-487B-911C-F3E25AFBE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3060" y="3093155"/>
            <a:ext cx="1256465" cy="1541436"/>
          </a:xfrm>
          <a:prstGeom prst="rect">
            <a:avLst/>
          </a:prstGeom>
        </p:spPr>
      </p:pic>
      <p:pic>
        <p:nvPicPr>
          <p:cNvPr id="39" name="Picture 6" descr="Image result for nicky jam">
            <a:extLst>
              <a:ext uri="{FF2B5EF4-FFF2-40B4-BE49-F238E27FC236}">
                <a16:creationId xmlns:a16="http://schemas.microsoft.com/office/drawing/2014/main" id="{2B204527-F53B-483B-BD89-E2698370D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839" y="492810"/>
            <a:ext cx="1379332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Image result for bad bunny">
            <a:extLst>
              <a:ext uri="{FF2B5EF4-FFF2-40B4-BE49-F238E27FC236}">
                <a16:creationId xmlns:a16="http://schemas.microsoft.com/office/drawing/2014/main" id="{3DC04B5D-A43B-477F-AC83-D98634078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446" y="597503"/>
            <a:ext cx="2089092" cy="116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4" descr="Image result for shakira">
            <a:extLst>
              <a:ext uri="{FF2B5EF4-FFF2-40B4-BE49-F238E27FC236}">
                <a16:creationId xmlns:a16="http://schemas.microsoft.com/office/drawing/2014/main" id="{9E929085-AF87-49C3-889F-7B94F1AD6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939" y="492810"/>
            <a:ext cx="1034499" cy="137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52" name="Picture 20" descr="Image result for natti natasha">
            <a:extLst>
              <a:ext uri="{FF2B5EF4-FFF2-40B4-BE49-F238E27FC236}">
                <a16:creationId xmlns:a16="http://schemas.microsoft.com/office/drawing/2014/main" id="{70ADCBA5-7E00-48CD-B249-DB51C9BC1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4572" y="653116"/>
            <a:ext cx="2117440" cy="105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BD0EEFF8-F323-4FC5-8D0D-57092F3F62BC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194613" y="1767449"/>
            <a:ext cx="906680" cy="132570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1F65975F-141D-411A-938E-EC9A7228C20F}"/>
              </a:ext>
            </a:extLst>
          </p:cNvPr>
          <p:cNvCxnSpPr>
            <a:cxnSpLocks/>
          </p:cNvCxnSpPr>
          <p:nvPr/>
        </p:nvCxnSpPr>
        <p:spPr>
          <a:xfrm flipV="1">
            <a:off x="4131399" y="1872142"/>
            <a:ext cx="2828820" cy="119857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CD2F462B-F989-4F9A-A0F4-CED8F861A1C4}"/>
              </a:ext>
            </a:extLst>
          </p:cNvPr>
          <p:cNvCxnSpPr>
            <a:stCxn id="6" idx="0"/>
            <a:endCxn id="41" idx="2"/>
          </p:cNvCxnSpPr>
          <p:nvPr/>
        </p:nvCxnSpPr>
        <p:spPr>
          <a:xfrm flipV="1">
            <a:off x="4101293" y="1872142"/>
            <a:ext cx="1245896" cy="122101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8C546685-93D0-4BB0-8B63-B783CEC58B2B}"/>
              </a:ext>
            </a:extLst>
          </p:cNvPr>
          <p:cNvCxnSpPr>
            <a:cxnSpLocks/>
          </p:cNvCxnSpPr>
          <p:nvPr/>
        </p:nvCxnSpPr>
        <p:spPr>
          <a:xfrm flipH="1" flipV="1">
            <a:off x="3194613" y="1767449"/>
            <a:ext cx="4152334" cy="132570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E789A5F4-82E6-44EB-AADF-212C4BE777E8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960219" y="1907536"/>
            <a:ext cx="386729" cy="11985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6394500C-E60D-471F-8F1C-28DA42F3E26B}"/>
              </a:ext>
            </a:extLst>
          </p:cNvPr>
          <p:cNvCxnSpPr>
            <a:cxnSpLocks/>
            <a:stCxn id="5" idx="0"/>
            <a:endCxn id="44052" idx="2"/>
          </p:cNvCxnSpPr>
          <p:nvPr/>
        </p:nvCxnSpPr>
        <p:spPr>
          <a:xfrm flipV="1">
            <a:off x="7346948" y="1711836"/>
            <a:ext cx="1936344" cy="1394272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EDBEF245-0BEA-45D2-9785-8643221AA471}"/>
              </a:ext>
            </a:extLst>
          </p:cNvPr>
          <p:cNvCxnSpPr>
            <a:stCxn id="5" idx="0"/>
            <a:endCxn id="41" idx="2"/>
          </p:cNvCxnSpPr>
          <p:nvPr/>
        </p:nvCxnSpPr>
        <p:spPr>
          <a:xfrm flipH="1" flipV="1">
            <a:off x="5347189" y="1872142"/>
            <a:ext cx="1999759" cy="123396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394" name="Picture 2" descr="Image result for karol g">
            <a:extLst>
              <a:ext uri="{FF2B5EF4-FFF2-40B4-BE49-F238E27FC236}">
                <a16:creationId xmlns:a16="http://schemas.microsoft.com/office/drawing/2014/main" id="{B993A4C7-BE6A-4FF4-8EBD-3BBA3323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121" y="4858932"/>
            <a:ext cx="1091375" cy="1099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1557353B-7F8D-451C-B78E-B043F11322DA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4101293" y="4634591"/>
            <a:ext cx="898828" cy="89810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35">
            <a:extLst>
              <a:ext uri="{FF2B5EF4-FFF2-40B4-BE49-F238E27FC236}">
                <a16:creationId xmlns:a16="http://schemas.microsoft.com/office/drawing/2014/main" id="{C22F6B4B-CED6-4B68-9EA7-EAF1AEE113BB}"/>
              </a:ext>
            </a:extLst>
          </p:cNvPr>
          <p:cNvCxnSpPr/>
          <p:nvPr/>
        </p:nvCxnSpPr>
        <p:spPr>
          <a:xfrm>
            <a:off x="4767315" y="4095867"/>
            <a:ext cx="188877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1">
            <a:extLst>
              <a:ext uri="{FF2B5EF4-FFF2-40B4-BE49-F238E27FC236}">
                <a16:creationId xmlns:a16="http://schemas.microsoft.com/office/drawing/2014/main" id="{BD9BDB64-0BA9-469B-A44A-7DD6ECFC0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0121" y="3601898"/>
            <a:ext cx="14323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SIMILARES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4" name="Rectangle 1">
            <a:extLst>
              <a:ext uri="{FF2B5EF4-FFF2-40B4-BE49-F238E27FC236}">
                <a16:creationId xmlns:a16="http://schemas.microsoft.com/office/drawing/2014/main" id="{16DF4DAE-61AF-4D40-A7BE-13D6C047CD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5035" y="5083645"/>
            <a:ext cx="187827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RECOMIENDO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E8A75B6D-B580-4F4A-95FA-B49E3D81F3B6}"/>
              </a:ext>
            </a:extLst>
          </p:cNvPr>
          <p:cNvCxnSpPr>
            <a:cxnSpLocks/>
          </p:cNvCxnSpPr>
          <p:nvPr/>
        </p:nvCxnSpPr>
        <p:spPr>
          <a:xfrm flipV="1">
            <a:off x="6264038" y="4634591"/>
            <a:ext cx="997250" cy="89810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8" name="Rectangle 1">
            <a:extLst>
              <a:ext uri="{FF2B5EF4-FFF2-40B4-BE49-F238E27FC236}">
                <a16:creationId xmlns:a16="http://schemas.microsoft.com/office/drawing/2014/main" id="{19309311-D55B-4C14-9D36-E801B9C5EE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4612" y="5008773"/>
            <a:ext cx="133262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LE GUSTA</a:t>
            </a:r>
            <a:endParaRPr kumimoji="0" lang="es-PE" altLang="es-P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30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A35AABD-70CB-4703-9971-043F69012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341" y="3299103"/>
            <a:ext cx="751700" cy="90669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47EE4DAE-DA5C-4E4F-A61E-4369CA10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4341" y="2000194"/>
            <a:ext cx="751700" cy="92218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70EA70F-3766-4D19-96B4-290AF7E2DB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5654" y="4450779"/>
            <a:ext cx="849074" cy="940250"/>
          </a:xfrm>
          <a:prstGeom prst="rect">
            <a:avLst/>
          </a:prstGeom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E4A8F788-173C-4C4D-9534-0772B7D53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6976504"/>
              </p:ext>
            </p:extLst>
          </p:nvPr>
        </p:nvGraphicFramePr>
        <p:xfrm>
          <a:off x="2518137" y="2000193"/>
          <a:ext cx="8249520" cy="33908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49904">
                  <a:extLst>
                    <a:ext uri="{9D8B030D-6E8A-4147-A177-3AD203B41FA5}">
                      <a16:colId xmlns:a16="http://schemas.microsoft.com/office/drawing/2014/main" val="2758496029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2359148136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108938204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354582808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4188130767"/>
                    </a:ext>
                  </a:extLst>
                </a:gridCol>
              </a:tblGrid>
              <a:tr h="1130278"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12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0447984"/>
                  </a:ext>
                </a:extLst>
              </a:tr>
              <a:tr h="1130278"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10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6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3461052"/>
                  </a:ext>
                </a:extLst>
              </a:tr>
              <a:tr h="1130278"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10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25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2514879"/>
                  </a:ext>
                </a:extLst>
              </a:tr>
            </a:tbl>
          </a:graphicData>
        </a:graphic>
      </p:graphicFrame>
      <p:pic>
        <p:nvPicPr>
          <p:cNvPr id="7" name="Picture 18" descr="Image result for arctic monkeys">
            <a:extLst>
              <a:ext uri="{FF2B5EF4-FFF2-40B4-BE49-F238E27FC236}">
                <a16:creationId xmlns:a16="http://schemas.microsoft.com/office/drawing/2014/main" id="{7CFA2D14-9D94-4277-B0BA-32AA56A41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2574" y="835494"/>
            <a:ext cx="1603518" cy="801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0" descr="Image result for natti natasha">
            <a:extLst>
              <a:ext uri="{FF2B5EF4-FFF2-40B4-BE49-F238E27FC236}">
                <a16:creationId xmlns:a16="http://schemas.microsoft.com/office/drawing/2014/main" id="{32A32C79-16C3-4198-849A-6E2C929BC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3109" y="854937"/>
            <a:ext cx="1609870" cy="80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mage result for nicky jam">
            <a:extLst>
              <a:ext uri="{FF2B5EF4-FFF2-40B4-BE49-F238E27FC236}">
                <a16:creationId xmlns:a16="http://schemas.microsoft.com/office/drawing/2014/main" id="{A03ACA8D-FB82-4425-8261-EDD38FC7F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5843" y="835494"/>
            <a:ext cx="888762" cy="88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bad bunny">
            <a:extLst>
              <a:ext uri="{FF2B5EF4-FFF2-40B4-BE49-F238E27FC236}">
                <a16:creationId xmlns:a16="http://schemas.microsoft.com/office/drawing/2014/main" id="{B6F2609B-5384-432D-B268-D66D31AD8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3846" y="1091441"/>
            <a:ext cx="1009570" cy="56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Image result for shakira">
            <a:extLst>
              <a:ext uri="{FF2B5EF4-FFF2-40B4-BE49-F238E27FC236}">
                <a16:creationId xmlns:a16="http://schemas.microsoft.com/office/drawing/2014/main" id="{6B160409-4C72-4DDF-8DDD-7AD40F6B3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573" y="854937"/>
            <a:ext cx="666572" cy="88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1427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A35AABD-70CB-4703-9971-043F69012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341" y="3299103"/>
            <a:ext cx="751700" cy="90669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47EE4DAE-DA5C-4E4F-A61E-4369CA10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4341" y="2000194"/>
            <a:ext cx="751700" cy="92218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70EA70F-3766-4D19-96B4-290AF7E2DB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5654" y="4450779"/>
            <a:ext cx="849074" cy="940250"/>
          </a:xfrm>
          <a:prstGeom prst="rect">
            <a:avLst/>
          </a:prstGeom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E4A8F788-173C-4C4D-9534-0772B7D53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372317"/>
              </p:ext>
            </p:extLst>
          </p:nvPr>
        </p:nvGraphicFramePr>
        <p:xfrm>
          <a:off x="2518137" y="2000193"/>
          <a:ext cx="8249520" cy="33908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49904">
                  <a:extLst>
                    <a:ext uri="{9D8B030D-6E8A-4147-A177-3AD203B41FA5}">
                      <a16:colId xmlns:a16="http://schemas.microsoft.com/office/drawing/2014/main" val="2758496029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2359148136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108938204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354582808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4188130767"/>
                    </a:ext>
                  </a:extLst>
                </a:gridCol>
              </a:tblGrid>
              <a:tr h="1130278"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12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0447984"/>
                  </a:ext>
                </a:extLst>
              </a:tr>
              <a:tr h="1130278"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10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6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3461052"/>
                  </a:ext>
                </a:extLst>
              </a:tr>
              <a:tr h="1130278"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10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25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2514879"/>
                  </a:ext>
                </a:extLst>
              </a:tr>
            </a:tbl>
          </a:graphicData>
        </a:graphic>
      </p:graphicFrame>
      <p:pic>
        <p:nvPicPr>
          <p:cNvPr id="7" name="Picture 18" descr="Image result for arctic monkeys">
            <a:extLst>
              <a:ext uri="{FF2B5EF4-FFF2-40B4-BE49-F238E27FC236}">
                <a16:creationId xmlns:a16="http://schemas.microsoft.com/office/drawing/2014/main" id="{7CFA2D14-9D94-4277-B0BA-32AA56A41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2574" y="835494"/>
            <a:ext cx="1603518" cy="801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0" descr="Image result for natti natasha">
            <a:extLst>
              <a:ext uri="{FF2B5EF4-FFF2-40B4-BE49-F238E27FC236}">
                <a16:creationId xmlns:a16="http://schemas.microsoft.com/office/drawing/2014/main" id="{32A32C79-16C3-4198-849A-6E2C929BC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3109" y="854937"/>
            <a:ext cx="1609870" cy="80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mage result for nicky jam">
            <a:extLst>
              <a:ext uri="{FF2B5EF4-FFF2-40B4-BE49-F238E27FC236}">
                <a16:creationId xmlns:a16="http://schemas.microsoft.com/office/drawing/2014/main" id="{A03ACA8D-FB82-4425-8261-EDD38FC7F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5843" y="835494"/>
            <a:ext cx="888762" cy="88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bad bunny">
            <a:extLst>
              <a:ext uri="{FF2B5EF4-FFF2-40B4-BE49-F238E27FC236}">
                <a16:creationId xmlns:a16="http://schemas.microsoft.com/office/drawing/2014/main" id="{B6F2609B-5384-432D-B268-D66D31AD8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3846" y="1091441"/>
            <a:ext cx="1009570" cy="56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Image result for shakira">
            <a:extLst>
              <a:ext uri="{FF2B5EF4-FFF2-40B4-BE49-F238E27FC236}">
                <a16:creationId xmlns:a16="http://schemas.microsoft.com/office/drawing/2014/main" id="{6B160409-4C72-4DDF-8DDD-7AD40F6B3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573" y="854937"/>
            <a:ext cx="666572" cy="88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078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A35AABD-70CB-4703-9971-043F69012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341" y="3299103"/>
            <a:ext cx="751700" cy="90669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47EE4DAE-DA5C-4E4F-A61E-4369CA10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4341" y="2000194"/>
            <a:ext cx="751700" cy="92218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70EA70F-3766-4D19-96B4-290AF7E2DB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5654" y="4450779"/>
            <a:ext cx="849074" cy="940250"/>
          </a:xfrm>
          <a:prstGeom prst="rect">
            <a:avLst/>
          </a:prstGeom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E4A8F788-173C-4C4D-9534-0772B7D53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9823543"/>
              </p:ext>
            </p:extLst>
          </p:nvPr>
        </p:nvGraphicFramePr>
        <p:xfrm>
          <a:off x="2518137" y="2000193"/>
          <a:ext cx="8249520" cy="33908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49904">
                  <a:extLst>
                    <a:ext uri="{9D8B030D-6E8A-4147-A177-3AD203B41FA5}">
                      <a16:colId xmlns:a16="http://schemas.microsoft.com/office/drawing/2014/main" val="2758496029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2359148136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108938204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354582808"/>
                    </a:ext>
                  </a:extLst>
                </a:gridCol>
                <a:gridCol w="1649904">
                  <a:extLst>
                    <a:ext uri="{9D8B030D-6E8A-4147-A177-3AD203B41FA5}">
                      <a16:colId xmlns:a16="http://schemas.microsoft.com/office/drawing/2014/main" val="4188130767"/>
                    </a:ext>
                  </a:extLst>
                </a:gridCol>
              </a:tblGrid>
              <a:tr h="1130278"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12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0447984"/>
                  </a:ext>
                </a:extLst>
              </a:tr>
              <a:tr h="1130278"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10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6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0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3461052"/>
                  </a:ext>
                </a:extLst>
              </a:tr>
              <a:tr h="1130278"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b="0" dirty="0">
                          <a:latin typeface="Myriad Pro" panose="020B0503030403020204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10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3200" dirty="0"/>
                        <a:t>25</a:t>
                      </a:r>
                      <a:endParaRPr lang="es-PE" sz="3200" b="0" dirty="0">
                        <a:latin typeface="Myriad Pro" panose="020B05030304030202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2514879"/>
                  </a:ext>
                </a:extLst>
              </a:tr>
            </a:tbl>
          </a:graphicData>
        </a:graphic>
      </p:graphicFrame>
      <p:pic>
        <p:nvPicPr>
          <p:cNvPr id="7" name="Picture 18" descr="Image result for arctic monkeys">
            <a:extLst>
              <a:ext uri="{FF2B5EF4-FFF2-40B4-BE49-F238E27FC236}">
                <a16:creationId xmlns:a16="http://schemas.microsoft.com/office/drawing/2014/main" id="{7CFA2D14-9D94-4277-B0BA-32AA56A41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2574" y="835494"/>
            <a:ext cx="1603518" cy="801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0" descr="Image result for natti natasha">
            <a:extLst>
              <a:ext uri="{FF2B5EF4-FFF2-40B4-BE49-F238E27FC236}">
                <a16:creationId xmlns:a16="http://schemas.microsoft.com/office/drawing/2014/main" id="{32A32C79-16C3-4198-849A-6E2C929BC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3109" y="854937"/>
            <a:ext cx="1609870" cy="80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mage result for nicky jam">
            <a:extLst>
              <a:ext uri="{FF2B5EF4-FFF2-40B4-BE49-F238E27FC236}">
                <a16:creationId xmlns:a16="http://schemas.microsoft.com/office/drawing/2014/main" id="{A03ACA8D-FB82-4425-8261-EDD38FC7F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5843" y="835494"/>
            <a:ext cx="888762" cy="88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bad bunny">
            <a:extLst>
              <a:ext uri="{FF2B5EF4-FFF2-40B4-BE49-F238E27FC236}">
                <a16:creationId xmlns:a16="http://schemas.microsoft.com/office/drawing/2014/main" id="{B6F2609B-5384-432D-B268-D66D31AD8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3846" y="1091441"/>
            <a:ext cx="1009570" cy="56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Image result for shakira">
            <a:extLst>
              <a:ext uri="{FF2B5EF4-FFF2-40B4-BE49-F238E27FC236}">
                <a16:creationId xmlns:a16="http://schemas.microsoft.com/office/drawing/2014/main" id="{6B160409-4C72-4DDF-8DDD-7AD40F6B3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573" y="854937"/>
            <a:ext cx="666572" cy="88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6466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69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E27C278-5B35-4702-908E-164B81C16A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106" y="1665717"/>
            <a:ext cx="10180319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Idea intuitiva</a:t>
            </a:r>
          </a:p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lang="es-PE" altLang="es-PE" sz="2000" dirty="0">
              <a:solidFill>
                <a:srgbClr val="284C91"/>
              </a:solidFill>
              <a:latin typeface="Myriad Pro" panose="020B0503030403020204" pitchFamily="34" charset="0"/>
            </a:endParaRPr>
          </a:p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Describir a cada ítem como una serie de características.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s-PE" altLang="es-PE" sz="2000" dirty="0">
              <a:solidFill>
                <a:srgbClr val="284C91"/>
              </a:solidFill>
              <a:latin typeface="Myriad Pro" panose="020B0503030403020204" pitchFamily="34" charset="0"/>
            </a:endParaRPr>
          </a:p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s-PE" altLang="es-PE" sz="2000" dirty="0">
                <a:solidFill>
                  <a:srgbClr val="284C91"/>
                </a:solidFill>
                <a:latin typeface="Myriad Pro" panose="020B0503030403020204" pitchFamily="34" charset="0"/>
              </a:rPr>
              <a:t>Describir a cada usuario según qué tanto le gustan esas características</a:t>
            </a:r>
          </a:p>
        </p:txBody>
      </p:sp>
    </p:spTree>
    <p:extLst>
      <p:ext uri="{BB962C8B-B14F-4D97-AF65-F5344CB8AC3E}">
        <p14:creationId xmlns:p14="http://schemas.microsoft.com/office/powerpoint/2010/main" val="855531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4977" cy="6856326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53144" y="3220830"/>
            <a:ext cx="10998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rgbClr val="FFCB3F"/>
                </a:solidFill>
                <a:latin typeface="Keep Calm Med" pitchFamily="2" charset="0"/>
              </a:rPr>
              <a:t>1. ¿Sistemas de Recomendación?</a:t>
            </a:r>
          </a:p>
        </p:txBody>
      </p:sp>
    </p:spTree>
    <p:extLst>
      <p:ext uri="{BB962C8B-B14F-4D97-AF65-F5344CB8AC3E}">
        <p14:creationId xmlns:p14="http://schemas.microsoft.com/office/powerpoint/2010/main" val="779997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5778" name="Picture 2" descr="Image result for terminator">
            <a:extLst>
              <a:ext uri="{FF2B5EF4-FFF2-40B4-BE49-F238E27FC236}">
                <a16:creationId xmlns:a16="http://schemas.microsoft.com/office/drawing/2014/main" id="{B1F9FB9D-A348-46BE-B1B0-060049D09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252" y="1803720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2D0B3374-AE3A-434F-9FFA-254EDDA9DD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528104"/>
              </p:ext>
            </p:extLst>
          </p:nvPr>
        </p:nvGraphicFramePr>
        <p:xfrm>
          <a:off x="1919161" y="2024933"/>
          <a:ext cx="477100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5503">
                  <a:extLst>
                    <a:ext uri="{9D8B030D-6E8A-4147-A177-3AD203B41FA5}">
                      <a16:colId xmlns:a16="http://schemas.microsoft.com/office/drawing/2014/main" val="1180064190"/>
                    </a:ext>
                  </a:extLst>
                </a:gridCol>
                <a:gridCol w="2385503">
                  <a:extLst>
                    <a:ext uri="{9D8B030D-6E8A-4147-A177-3AD203B41FA5}">
                      <a16:colId xmlns:a16="http://schemas.microsoft.com/office/drawing/2014/main" val="35760253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Acción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Romántica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55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-1.2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06239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044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5778" name="Picture 2" descr="Image result for terminator">
            <a:extLst>
              <a:ext uri="{FF2B5EF4-FFF2-40B4-BE49-F238E27FC236}">
                <a16:creationId xmlns:a16="http://schemas.microsoft.com/office/drawing/2014/main" id="{B1F9FB9D-A348-46BE-B1B0-060049D09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252" y="1803720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2D0B3374-AE3A-434F-9FFA-254EDDA9DD87}"/>
              </a:ext>
            </a:extLst>
          </p:cNvPr>
          <p:cNvGraphicFramePr>
            <a:graphicFrameLocks noGrp="1"/>
          </p:cNvGraphicFramePr>
          <p:nvPr/>
        </p:nvGraphicFramePr>
        <p:xfrm>
          <a:off x="1919161" y="2024933"/>
          <a:ext cx="477100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5503">
                  <a:extLst>
                    <a:ext uri="{9D8B030D-6E8A-4147-A177-3AD203B41FA5}">
                      <a16:colId xmlns:a16="http://schemas.microsoft.com/office/drawing/2014/main" val="1180064190"/>
                    </a:ext>
                  </a:extLst>
                </a:gridCol>
                <a:gridCol w="2385503">
                  <a:extLst>
                    <a:ext uri="{9D8B030D-6E8A-4147-A177-3AD203B41FA5}">
                      <a16:colId xmlns:a16="http://schemas.microsoft.com/office/drawing/2014/main" val="35760253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Acción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Romántica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55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-1.2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0623934"/>
                  </a:ext>
                </a:extLst>
              </a:tr>
            </a:tbl>
          </a:graphicData>
        </a:graphic>
      </p:graphicFrame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4740F3F4-C5CC-42A6-B301-B3119AB846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899762"/>
              </p:ext>
            </p:extLst>
          </p:nvPr>
        </p:nvGraphicFramePr>
        <p:xfrm>
          <a:off x="1919161" y="3473486"/>
          <a:ext cx="477100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5503">
                  <a:extLst>
                    <a:ext uri="{9D8B030D-6E8A-4147-A177-3AD203B41FA5}">
                      <a16:colId xmlns:a16="http://schemas.microsoft.com/office/drawing/2014/main" val="1180064190"/>
                    </a:ext>
                  </a:extLst>
                </a:gridCol>
                <a:gridCol w="2385503">
                  <a:extLst>
                    <a:ext uri="{9D8B030D-6E8A-4147-A177-3AD203B41FA5}">
                      <a16:colId xmlns:a16="http://schemas.microsoft.com/office/drawing/2014/main" val="35760253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Le gusta </a:t>
                      </a:r>
                      <a:r>
                        <a:rPr lang="es-PE" dirty="0" err="1"/>
                        <a:t>ación</a:t>
                      </a:r>
                      <a:endParaRPr lang="es-P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Le gusta románticas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55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-0.8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0623934"/>
                  </a:ext>
                </a:extLst>
              </a:tr>
            </a:tbl>
          </a:graphicData>
        </a:graphic>
      </p:graphicFrame>
      <p:pic>
        <p:nvPicPr>
          <p:cNvPr id="9" name="Imagen 8">
            <a:extLst>
              <a:ext uri="{FF2B5EF4-FFF2-40B4-BE49-F238E27FC236}">
                <a16:creationId xmlns:a16="http://schemas.microsoft.com/office/drawing/2014/main" id="{B7F1224A-2FDF-42A0-810D-7C2E5F15CB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545" y="3349878"/>
            <a:ext cx="806076" cy="98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5778" name="Picture 2" descr="Image result for terminator">
            <a:extLst>
              <a:ext uri="{FF2B5EF4-FFF2-40B4-BE49-F238E27FC236}">
                <a16:creationId xmlns:a16="http://schemas.microsoft.com/office/drawing/2014/main" id="{B1F9FB9D-A348-46BE-B1B0-060049D09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252" y="1803720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2D0B3374-AE3A-434F-9FFA-254EDDA9DD87}"/>
              </a:ext>
            </a:extLst>
          </p:cNvPr>
          <p:cNvGraphicFramePr>
            <a:graphicFrameLocks noGrp="1"/>
          </p:cNvGraphicFramePr>
          <p:nvPr/>
        </p:nvGraphicFramePr>
        <p:xfrm>
          <a:off x="1919161" y="2024933"/>
          <a:ext cx="477100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5503">
                  <a:extLst>
                    <a:ext uri="{9D8B030D-6E8A-4147-A177-3AD203B41FA5}">
                      <a16:colId xmlns:a16="http://schemas.microsoft.com/office/drawing/2014/main" val="1180064190"/>
                    </a:ext>
                  </a:extLst>
                </a:gridCol>
                <a:gridCol w="2385503">
                  <a:extLst>
                    <a:ext uri="{9D8B030D-6E8A-4147-A177-3AD203B41FA5}">
                      <a16:colId xmlns:a16="http://schemas.microsoft.com/office/drawing/2014/main" val="35760253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Acción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Romántica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55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-1.2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0623934"/>
                  </a:ext>
                </a:extLst>
              </a:tr>
            </a:tbl>
          </a:graphicData>
        </a:graphic>
      </p:graphicFrame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4740F3F4-C5CC-42A6-B301-B3119AB846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680727"/>
              </p:ext>
            </p:extLst>
          </p:nvPr>
        </p:nvGraphicFramePr>
        <p:xfrm>
          <a:off x="1919161" y="3473486"/>
          <a:ext cx="477100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5503">
                  <a:extLst>
                    <a:ext uri="{9D8B030D-6E8A-4147-A177-3AD203B41FA5}">
                      <a16:colId xmlns:a16="http://schemas.microsoft.com/office/drawing/2014/main" val="1180064190"/>
                    </a:ext>
                  </a:extLst>
                </a:gridCol>
                <a:gridCol w="2385503">
                  <a:extLst>
                    <a:ext uri="{9D8B030D-6E8A-4147-A177-3AD203B41FA5}">
                      <a16:colId xmlns:a16="http://schemas.microsoft.com/office/drawing/2014/main" val="35760253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Le gusta acción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Le gusta románticas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55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-0.8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0623934"/>
                  </a:ext>
                </a:extLst>
              </a:tr>
            </a:tbl>
          </a:graphicData>
        </a:graphic>
      </p:graphicFrame>
      <p:pic>
        <p:nvPicPr>
          <p:cNvPr id="9" name="Imagen 8">
            <a:extLst>
              <a:ext uri="{FF2B5EF4-FFF2-40B4-BE49-F238E27FC236}">
                <a16:creationId xmlns:a16="http://schemas.microsoft.com/office/drawing/2014/main" id="{B7F1224A-2FDF-42A0-810D-7C2E5F15CB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545" y="3349878"/>
            <a:ext cx="806076" cy="98889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B658469-CE81-4837-B652-7C2422FA54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254" y="4674979"/>
            <a:ext cx="849074" cy="940250"/>
          </a:xfrm>
          <a:prstGeom prst="rect">
            <a:avLst/>
          </a:prstGeom>
        </p:spPr>
      </p:pic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3D1FF9B0-36C0-4078-84C0-6F28D8F44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920468"/>
              </p:ext>
            </p:extLst>
          </p:nvPr>
        </p:nvGraphicFramePr>
        <p:xfrm>
          <a:off x="1919161" y="4774264"/>
          <a:ext cx="477100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5503">
                  <a:extLst>
                    <a:ext uri="{9D8B030D-6E8A-4147-A177-3AD203B41FA5}">
                      <a16:colId xmlns:a16="http://schemas.microsoft.com/office/drawing/2014/main" val="1180064190"/>
                    </a:ext>
                  </a:extLst>
                </a:gridCol>
                <a:gridCol w="2385503">
                  <a:extLst>
                    <a:ext uri="{9D8B030D-6E8A-4147-A177-3AD203B41FA5}">
                      <a16:colId xmlns:a16="http://schemas.microsoft.com/office/drawing/2014/main" val="35760253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Le gusta acción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Le gusta románticas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55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-1.5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3.1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06239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781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2" descr="Image result for terminator">
            <a:extLst>
              <a:ext uri="{FF2B5EF4-FFF2-40B4-BE49-F238E27FC236}">
                <a16:creationId xmlns:a16="http://schemas.microsoft.com/office/drawing/2014/main" id="{D0B74F26-BF9E-4BE6-A327-EDD9A2873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350" y="1919467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8387901-0760-4622-883A-3AB2E6690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27" y="2029995"/>
            <a:ext cx="806076" cy="988897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42BEB09-F59C-4358-B868-8E1D58494E7E}"/>
              </a:ext>
            </a:extLst>
          </p:cNvPr>
          <p:cNvSpPr/>
          <p:nvPr/>
        </p:nvSpPr>
        <p:spPr>
          <a:xfrm>
            <a:off x="1823834" y="2274754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</p:spTree>
    <p:extLst>
      <p:ext uri="{BB962C8B-B14F-4D97-AF65-F5344CB8AC3E}">
        <p14:creationId xmlns:p14="http://schemas.microsoft.com/office/powerpoint/2010/main" val="297168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2" descr="Image result for terminator">
            <a:extLst>
              <a:ext uri="{FF2B5EF4-FFF2-40B4-BE49-F238E27FC236}">
                <a16:creationId xmlns:a16="http://schemas.microsoft.com/office/drawing/2014/main" id="{D0B74F26-BF9E-4BE6-A327-EDD9A2873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350" y="1919467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8387901-0760-4622-883A-3AB2E6690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27" y="2029995"/>
            <a:ext cx="806076" cy="988897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42BEB09-F59C-4358-B868-8E1D58494E7E}"/>
              </a:ext>
            </a:extLst>
          </p:cNvPr>
          <p:cNvSpPr/>
          <p:nvPr/>
        </p:nvSpPr>
        <p:spPr>
          <a:xfrm>
            <a:off x="1823834" y="2274754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6D908CD8-2A79-4E9B-B31D-05A3862D2FC9}"/>
              </a:ext>
            </a:extLst>
          </p:cNvPr>
          <p:cNvGraphicFramePr>
            <a:graphicFrameLocks noGrp="1"/>
          </p:cNvGraphicFramePr>
          <p:nvPr/>
        </p:nvGraphicFramePr>
        <p:xfrm>
          <a:off x="372911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-0.8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4A62558D-7062-40CE-B7BB-8BABBF7A97C5}"/>
              </a:ext>
            </a:extLst>
          </p:cNvPr>
          <p:cNvGraphicFramePr>
            <a:graphicFrameLocks noGrp="1"/>
          </p:cNvGraphicFramePr>
          <p:nvPr/>
        </p:nvGraphicFramePr>
        <p:xfrm>
          <a:off x="657076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9842E2F9-E338-467F-A0EA-FE0C19058256}"/>
              </a:ext>
            </a:extLst>
          </p:cNvPr>
          <p:cNvSpPr/>
          <p:nvPr/>
        </p:nvSpPr>
        <p:spPr>
          <a:xfrm>
            <a:off x="6069280" y="2321373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</p:spTree>
    <p:extLst>
      <p:ext uri="{BB962C8B-B14F-4D97-AF65-F5344CB8AC3E}">
        <p14:creationId xmlns:p14="http://schemas.microsoft.com/office/powerpoint/2010/main" val="116613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2" descr="Image result for terminator">
            <a:extLst>
              <a:ext uri="{FF2B5EF4-FFF2-40B4-BE49-F238E27FC236}">
                <a16:creationId xmlns:a16="http://schemas.microsoft.com/office/drawing/2014/main" id="{D0B74F26-BF9E-4BE6-A327-EDD9A2873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350" y="1919467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8387901-0760-4622-883A-3AB2E6690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27" y="2029995"/>
            <a:ext cx="806076" cy="988897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42BEB09-F59C-4358-B868-8E1D58494E7E}"/>
              </a:ext>
            </a:extLst>
          </p:cNvPr>
          <p:cNvSpPr/>
          <p:nvPr/>
        </p:nvSpPr>
        <p:spPr>
          <a:xfrm>
            <a:off x="1823834" y="2274754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6D908CD8-2A79-4E9B-B31D-05A3862D2FC9}"/>
              </a:ext>
            </a:extLst>
          </p:cNvPr>
          <p:cNvGraphicFramePr>
            <a:graphicFrameLocks noGrp="1"/>
          </p:cNvGraphicFramePr>
          <p:nvPr/>
        </p:nvGraphicFramePr>
        <p:xfrm>
          <a:off x="372911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-0.8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4A62558D-7062-40CE-B7BB-8BABBF7A97C5}"/>
              </a:ext>
            </a:extLst>
          </p:cNvPr>
          <p:cNvGraphicFramePr>
            <a:graphicFrameLocks noGrp="1"/>
          </p:cNvGraphicFramePr>
          <p:nvPr/>
        </p:nvGraphicFramePr>
        <p:xfrm>
          <a:off x="657076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9842E2F9-E338-467F-A0EA-FE0C19058256}"/>
              </a:ext>
            </a:extLst>
          </p:cNvPr>
          <p:cNvSpPr/>
          <p:nvPr/>
        </p:nvSpPr>
        <p:spPr>
          <a:xfrm>
            <a:off x="6069280" y="2321373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8A56869-BF98-48B2-BE79-F7FAEABB20BA}"/>
              </a:ext>
            </a:extLst>
          </p:cNvPr>
          <p:cNvSpPr/>
          <p:nvPr/>
        </p:nvSpPr>
        <p:spPr>
          <a:xfrm>
            <a:off x="9082793" y="2288121"/>
            <a:ext cx="10999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= 6.72</a:t>
            </a:r>
            <a:endParaRPr lang="es-PE" b="1" dirty="0"/>
          </a:p>
        </p:txBody>
      </p:sp>
    </p:spTree>
    <p:extLst>
      <p:ext uri="{BB962C8B-B14F-4D97-AF65-F5344CB8AC3E}">
        <p14:creationId xmlns:p14="http://schemas.microsoft.com/office/powerpoint/2010/main" val="35251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2" descr="Image result for terminator">
            <a:extLst>
              <a:ext uri="{FF2B5EF4-FFF2-40B4-BE49-F238E27FC236}">
                <a16:creationId xmlns:a16="http://schemas.microsoft.com/office/drawing/2014/main" id="{D0B74F26-BF9E-4BE6-A327-EDD9A2873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350" y="1919467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8387901-0760-4622-883A-3AB2E6690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27" y="2029995"/>
            <a:ext cx="806076" cy="988897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42BEB09-F59C-4358-B868-8E1D58494E7E}"/>
              </a:ext>
            </a:extLst>
          </p:cNvPr>
          <p:cNvSpPr/>
          <p:nvPr/>
        </p:nvSpPr>
        <p:spPr>
          <a:xfrm>
            <a:off x="1823834" y="2274754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6D908CD8-2A79-4E9B-B31D-05A3862D2FC9}"/>
              </a:ext>
            </a:extLst>
          </p:cNvPr>
          <p:cNvGraphicFramePr>
            <a:graphicFrameLocks noGrp="1"/>
          </p:cNvGraphicFramePr>
          <p:nvPr/>
        </p:nvGraphicFramePr>
        <p:xfrm>
          <a:off x="372911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-0.8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4A62558D-7062-40CE-B7BB-8BABBF7A97C5}"/>
              </a:ext>
            </a:extLst>
          </p:cNvPr>
          <p:cNvGraphicFramePr>
            <a:graphicFrameLocks noGrp="1"/>
          </p:cNvGraphicFramePr>
          <p:nvPr/>
        </p:nvGraphicFramePr>
        <p:xfrm>
          <a:off x="657076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9842E2F9-E338-467F-A0EA-FE0C19058256}"/>
              </a:ext>
            </a:extLst>
          </p:cNvPr>
          <p:cNvSpPr/>
          <p:nvPr/>
        </p:nvSpPr>
        <p:spPr>
          <a:xfrm>
            <a:off x="6069280" y="2321373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8A56869-BF98-48B2-BE79-F7FAEABB20BA}"/>
              </a:ext>
            </a:extLst>
          </p:cNvPr>
          <p:cNvSpPr/>
          <p:nvPr/>
        </p:nvSpPr>
        <p:spPr>
          <a:xfrm>
            <a:off x="9082793" y="2288121"/>
            <a:ext cx="10999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= 6.72</a:t>
            </a:r>
            <a:endParaRPr lang="es-PE" b="1" dirty="0"/>
          </a:p>
        </p:txBody>
      </p:sp>
      <p:pic>
        <p:nvPicPr>
          <p:cNvPr id="25" name="Picture 3" descr="https://lh5.googleusercontent.com/clvA71Haoe8wD_PL8LSv5h9MD6rJeHV_xZppYa4ZPwRSzcCabldBaHgy13rOB75bAPtTlFJfY5cLH7sj0Eu3xqGbamwNDdvA6ixvnDewW9RFbUdeVREz_2Ne7-pSO6DJlz1N-Z8buqs">
            <a:extLst>
              <a:ext uri="{FF2B5EF4-FFF2-40B4-BE49-F238E27FC236}">
                <a16:creationId xmlns:a16="http://schemas.microsoft.com/office/drawing/2014/main" id="{7476D774-48D9-44CA-880B-C877A99512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38" r="48451"/>
          <a:stretch/>
        </p:blipFill>
        <p:spPr bwMode="auto">
          <a:xfrm>
            <a:off x="10526473" y="2112720"/>
            <a:ext cx="896485" cy="84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155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2" descr="Image result for terminator">
            <a:extLst>
              <a:ext uri="{FF2B5EF4-FFF2-40B4-BE49-F238E27FC236}">
                <a16:creationId xmlns:a16="http://schemas.microsoft.com/office/drawing/2014/main" id="{D0B74F26-BF9E-4BE6-A327-EDD9A2873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350" y="1919467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8387901-0760-4622-883A-3AB2E6690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27" y="2029995"/>
            <a:ext cx="806076" cy="988897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EFF035DC-B514-4B06-B110-0BC513ABC2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300" y="3642416"/>
            <a:ext cx="849074" cy="940250"/>
          </a:xfrm>
          <a:prstGeom prst="rect">
            <a:avLst/>
          </a:prstGeom>
        </p:spPr>
      </p:pic>
      <p:pic>
        <p:nvPicPr>
          <p:cNvPr id="15" name="Picture 2" descr="Image result for terminator">
            <a:extLst>
              <a:ext uri="{FF2B5EF4-FFF2-40B4-BE49-F238E27FC236}">
                <a16:creationId xmlns:a16="http://schemas.microsoft.com/office/drawing/2014/main" id="{F4346375-F671-4DAB-BC38-597689418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350" y="3507564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42BEB09-F59C-4358-B868-8E1D58494E7E}"/>
              </a:ext>
            </a:extLst>
          </p:cNvPr>
          <p:cNvSpPr/>
          <p:nvPr/>
        </p:nvSpPr>
        <p:spPr>
          <a:xfrm>
            <a:off x="1823834" y="2274754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6DBB49E0-A5A3-4918-B84A-FD8B5D0FA757}"/>
              </a:ext>
            </a:extLst>
          </p:cNvPr>
          <p:cNvSpPr/>
          <p:nvPr/>
        </p:nvSpPr>
        <p:spPr>
          <a:xfrm>
            <a:off x="1811536" y="3890749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6D908CD8-2A79-4E9B-B31D-05A3862D2FC9}"/>
              </a:ext>
            </a:extLst>
          </p:cNvPr>
          <p:cNvGraphicFramePr>
            <a:graphicFrameLocks noGrp="1"/>
          </p:cNvGraphicFramePr>
          <p:nvPr/>
        </p:nvGraphicFramePr>
        <p:xfrm>
          <a:off x="372911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-0.8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4A62558D-7062-40CE-B7BB-8BABBF7A97C5}"/>
              </a:ext>
            </a:extLst>
          </p:cNvPr>
          <p:cNvGraphicFramePr>
            <a:graphicFrameLocks noGrp="1"/>
          </p:cNvGraphicFramePr>
          <p:nvPr/>
        </p:nvGraphicFramePr>
        <p:xfrm>
          <a:off x="657076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9842E2F9-E338-467F-A0EA-FE0C19058256}"/>
              </a:ext>
            </a:extLst>
          </p:cNvPr>
          <p:cNvSpPr/>
          <p:nvPr/>
        </p:nvSpPr>
        <p:spPr>
          <a:xfrm>
            <a:off x="6069280" y="2321373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1CD4B191-A0E5-4286-A9CB-2FA9C0B0B87F}"/>
              </a:ext>
            </a:extLst>
          </p:cNvPr>
          <p:cNvGraphicFramePr>
            <a:graphicFrameLocks noGrp="1"/>
          </p:cNvGraphicFramePr>
          <p:nvPr/>
        </p:nvGraphicFramePr>
        <p:xfrm>
          <a:off x="3729115" y="3902821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graphicFrame>
        <p:nvGraphicFramePr>
          <p:cNvPr id="21" name="Tabla 20">
            <a:extLst>
              <a:ext uri="{FF2B5EF4-FFF2-40B4-BE49-F238E27FC236}">
                <a16:creationId xmlns:a16="http://schemas.microsoft.com/office/drawing/2014/main" id="{0C4D2156-E2AA-469A-92A8-30DBF9AF8893}"/>
              </a:ext>
            </a:extLst>
          </p:cNvPr>
          <p:cNvGraphicFramePr>
            <a:graphicFrameLocks noGrp="1"/>
          </p:cNvGraphicFramePr>
          <p:nvPr/>
        </p:nvGraphicFramePr>
        <p:xfrm>
          <a:off x="6570765" y="3902821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sp>
        <p:nvSpPr>
          <p:cNvPr id="22" name="Rectángulo 21">
            <a:extLst>
              <a:ext uri="{FF2B5EF4-FFF2-40B4-BE49-F238E27FC236}">
                <a16:creationId xmlns:a16="http://schemas.microsoft.com/office/drawing/2014/main" id="{823080E9-DABF-4F59-B2CF-EF0C373F8800}"/>
              </a:ext>
            </a:extLst>
          </p:cNvPr>
          <p:cNvSpPr/>
          <p:nvPr/>
        </p:nvSpPr>
        <p:spPr>
          <a:xfrm>
            <a:off x="6069280" y="3825274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8A56869-BF98-48B2-BE79-F7FAEABB20BA}"/>
              </a:ext>
            </a:extLst>
          </p:cNvPr>
          <p:cNvSpPr/>
          <p:nvPr/>
        </p:nvSpPr>
        <p:spPr>
          <a:xfrm>
            <a:off x="9082793" y="2288121"/>
            <a:ext cx="10999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= 6.72</a:t>
            </a:r>
            <a:endParaRPr lang="es-PE" b="1" dirty="0"/>
          </a:p>
        </p:txBody>
      </p:sp>
      <p:pic>
        <p:nvPicPr>
          <p:cNvPr id="25" name="Picture 3" descr="https://lh5.googleusercontent.com/clvA71Haoe8wD_PL8LSv5h9MD6rJeHV_xZppYa4ZPwRSzcCabldBaHgy13rOB75bAPtTlFJfY5cLH7sj0Eu3xqGbamwNDdvA6ixvnDewW9RFbUdeVREz_2Ne7-pSO6DJlz1N-Z8buqs">
            <a:extLst>
              <a:ext uri="{FF2B5EF4-FFF2-40B4-BE49-F238E27FC236}">
                <a16:creationId xmlns:a16="http://schemas.microsoft.com/office/drawing/2014/main" id="{7476D774-48D9-44CA-880B-C877A99512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38" r="48451"/>
          <a:stretch/>
        </p:blipFill>
        <p:spPr bwMode="auto">
          <a:xfrm>
            <a:off x="10526473" y="2112720"/>
            <a:ext cx="896485" cy="84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4407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2" descr="Image result for terminator">
            <a:extLst>
              <a:ext uri="{FF2B5EF4-FFF2-40B4-BE49-F238E27FC236}">
                <a16:creationId xmlns:a16="http://schemas.microsoft.com/office/drawing/2014/main" id="{D0B74F26-BF9E-4BE6-A327-EDD9A2873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350" y="1919467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8387901-0760-4622-883A-3AB2E6690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27" y="2029995"/>
            <a:ext cx="806076" cy="988897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EFF035DC-B514-4B06-B110-0BC513ABC2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300" y="3642416"/>
            <a:ext cx="849074" cy="940250"/>
          </a:xfrm>
          <a:prstGeom prst="rect">
            <a:avLst/>
          </a:prstGeom>
        </p:spPr>
      </p:pic>
      <p:pic>
        <p:nvPicPr>
          <p:cNvPr id="15" name="Picture 2" descr="Image result for terminator">
            <a:extLst>
              <a:ext uri="{FF2B5EF4-FFF2-40B4-BE49-F238E27FC236}">
                <a16:creationId xmlns:a16="http://schemas.microsoft.com/office/drawing/2014/main" id="{F4346375-F671-4DAB-BC38-597689418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350" y="3507564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42BEB09-F59C-4358-B868-8E1D58494E7E}"/>
              </a:ext>
            </a:extLst>
          </p:cNvPr>
          <p:cNvSpPr/>
          <p:nvPr/>
        </p:nvSpPr>
        <p:spPr>
          <a:xfrm>
            <a:off x="1823834" y="2274754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6DBB49E0-A5A3-4918-B84A-FD8B5D0FA757}"/>
              </a:ext>
            </a:extLst>
          </p:cNvPr>
          <p:cNvSpPr/>
          <p:nvPr/>
        </p:nvSpPr>
        <p:spPr>
          <a:xfrm>
            <a:off x="1811536" y="3890749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6D908CD8-2A79-4E9B-B31D-05A3862D2FC9}"/>
              </a:ext>
            </a:extLst>
          </p:cNvPr>
          <p:cNvGraphicFramePr>
            <a:graphicFrameLocks noGrp="1"/>
          </p:cNvGraphicFramePr>
          <p:nvPr/>
        </p:nvGraphicFramePr>
        <p:xfrm>
          <a:off x="372911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-0.8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4A62558D-7062-40CE-B7BB-8BABBF7A97C5}"/>
              </a:ext>
            </a:extLst>
          </p:cNvPr>
          <p:cNvGraphicFramePr>
            <a:graphicFrameLocks noGrp="1"/>
          </p:cNvGraphicFramePr>
          <p:nvPr/>
        </p:nvGraphicFramePr>
        <p:xfrm>
          <a:off x="657076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9842E2F9-E338-467F-A0EA-FE0C19058256}"/>
              </a:ext>
            </a:extLst>
          </p:cNvPr>
          <p:cNvSpPr/>
          <p:nvPr/>
        </p:nvSpPr>
        <p:spPr>
          <a:xfrm>
            <a:off x="6069280" y="2321373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1CD4B191-A0E5-4286-A9CB-2FA9C0B0B87F}"/>
              </a:ext>
            </a:extLst>
          </p:cNvPr>
          <p:cNvGraphicFramePr>
            <a:graphicFrameLocks noGrp="1"/>
          </p:cNvGraphicFramePr>
          <p:nvPr/>
        </p:nvGraphicFramePr>
        <p:xfrm>
          <a:off x="3729115" y="3902821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graphicFrame>
        <p:nvGraphicFramePr>
          <p:cNvPr id="21" name="Tabla 20">
            <a:extLst>
              <a:ext uri="{FF2B5EF4-FFF2-40B4-BE49-F238E27FC236}">
                <a16:creationId xmlns:a16="http://schemas.microsoft.com/office/drawing/2014/main" id="{0C4D2156-E2AA-469A-92A8-30DBF9AF8893}"/>
              </a:ext>
            </a:extLst>
          </p:cNvPr>
          <p:cNvGraphicFramePr>
            <a:graphicFrameLocks noGrp="1"/>
          </p:cNvGraphicFramePr>
          <p:nvPr/>
        </p:nvGraphicFramePr>
        <p:xfrm>
          <a:off x="6570765" y="3902821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sp>
        <p:nvSpPr>
          <p:cNvPr id="22" name="Rectángulo 21">
            <a:extLst>
              <a:ext uri="{FF2B5EF4-FFF2-40B4-BE49-F238E27FC236}">
                <a16:creationId xmlns:a16="http://schemas.microsoft.com/office/drawing/2014/main" id="{823080E9-DABF-4F59-B2CF-EF0C373F8800}"/>
              </a:ext>
            </a:extLst>
          </p:cNvPr>
          <p:cNvSpPr/>
          <p:nvPr/>
        </p:nvSpPr>
        <p:spPr>
          <a:xfrm>
            <a:off x="6069280" y="3825274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8A56869-BF98-48B2-BE79-F7FAEABB20BA}"/>
              </a:ext>
            </a:extLst>
          </p:cNvPr>
          <p:cNvSpPr/>
          <p:nvPr/>
        </p:nvSpPr>
        <p:spPr>
          <a:xfrm>
            <a:off x="9082793" y="2288121"/>
            <a:ext cx="10999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= 6.72</a:t>
            </a:r>
            <a:endParaRPr lang="es-PE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1683DD04-429B-4A5F-A2D7-87152972C073}"/>
              </a:ext>
            </a:extLst>
          </p:cNvPr>
          <p:cNvSpPr/>
          <p:nvPr/>
        </p:nvSpPr>
        <p:spPr>
          <a:xfrm>
            <a:off x="9082793" y="3877382"/>
            <a:ext cx="12250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= -9.48</a:t>
            </a:r>
            <a:endParaRPr lang="es-PE" b="1" dirty="0"/>
          </a:p>
        </p:txBody>
      </p:sp>
      <p:pic>
        <p:nvPicPr>
          <p:cNvPr id="25" name="Picture 3" descr="https://lh5.googleusercontent.com/clvA71Haoe8wD_PL8LSv5h9MD6rJeHV_xZppYa4ZPwRSzcCabldBaHgy13rOB75bAPtTlFJfY5cLH7sj0Eu3xqGbamwNDdvA6ixvnDewW9RFbUdeVREz_2Ne7-pSO6DJlz1N-Z8buqs">
            <a:extLst>
              <a:ext uri="{FF2B5EF4-FFF2-40B4-BE49-F238E27FC236}">
                <a16:creationId xmlns:a16="http://schemas.microsoft.com/office/drawing/2014/main" id="{7476D774-48D9-44CA-880B-C877A99512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38" r="48451"/>
          <a:stretch/>
        </p:blipFill>
        <p:spPr bwMode="auto">
          <a:xfrm>
            <a:off x="10526473" y="2112720"/>
            <a:ext cx="896485" cy="84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3" descr="https://lh5.googleusercontent.com/clvA71Haoe8wD_PL8LSv5h9MD6rJeHV_xZppYa4ZPwRSzcCabldBaHgy13rOB75bAPtTlFJfY5cLH7sj0Eu3xqGbamwNDdvA6ixvnDewW9RFbUdeVREz_2Ne7-pSO6DJlz1N-Z8buqs">
            <a:extLst>
              <a:ext uri="{FF2B5EF4-FFF2-40B4-BE49-F238E27FC236}">
                <a16:creationId xmlns:a16="http://schemas.microsoft.com/office/drawing/2014/main" id="{6D14E72A-4DF3-4881-BC44-1032BCA02F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73" t="13538" r="1588"/>
          <a:stretch/>
        </p:blipFill>
        <p:spPr bwMode="auto">
          <a:xfrm>
            <a:off x="10591781" y="3687597"/>
            <a:ext cx="765868" cy="84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05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2" descr="Image result for terminator">
            <a:extLst>
              <a:ext uri="{FF2B5EF4-FFF2-40B4-BE49-F238E27FC236}">
                <a16:creationId xmlns:a16="http://schemas.microsoft.com/office/drawing/2014/main" id="{D0B74F26-BF9E-4BE6-A327-EDD9A2873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350" y="1919467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8387901-0760-4622-883A-3AB2E6690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27" y="2029995"/>
            <a:ext cx="806076" cy="988897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EFF035DC-B514-4B06-B110-0BC513ABC2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300" y="3642416"/>
            <a:ext cx="849074" cy="940250"/>
          </a:xfrm>
          <a:prstGeom prst="rect">
            <a:avLst/>
          </a:prstGeom>
        </p:spPr>
      </p:pic>
      <p:pic>
        <p:nvPicPr>
          <p:cNvPr id="15" name="Picture 2" descr="Image result for terminator">
            <a:extLst>
              <a:ext uri="{FF2B5EF4-FFF2-40B4-BE49-F238E27FC236}">
                <a16:creationId xmlns:a16="http://schemas.microsoft.com/office/drawing/2014/main" id="{F4346375-F671-4DAB-BC38-597689418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350" y="3507564"/>
            <a:ext cx="806076" cy="120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42BEB09-F59C-4358-B868-8E1D58494E7E}"/>
              </a:ext>
            </a:extLst>
          </p:cNvPr>
          <p:cNvSpPr/>
          <p:nvPr/>
        </p:nvSpPr>
        <p:spPr>
          <a:xfrm>
            <a:off x="1823834" y="2274754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6DBB49E0-A5A3-4918-B84A-FD8B5D0FA757}"/>
              </a:ext>
            </a:extLst>
          </p:cNvPr>
          <p:cNvSpPr/>
          <p:nvPr/>
        </p:nvSpPr>
        <p:spPr>
          <a:xfrm>
            <a:off x="1811536" y="3890749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6D908CD8-2A79-4E9B-B31D-05A3862D2FC9}"/>
              </a:ext>
            </a:extLst>
          </p:cNvPr>
          <p:cNvGraphicFramePr>
            <a:graphicFrameLocks noGrp="1"/>
          </p:cNvGraphicFramePr>
          <p:nvPr/>
        </p:nvGraphicFramePr>
        <p:xfrm>
          <a:off x="372911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-0.8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4A62558D-7062-40CE-B7BB-8BABBF7A97C5}"/>
              </a:ext>
            </a:extLst>
          </p:cNvPr>
          <p:cNvGraphicFramePr>
            <a:graphicFrameLocks noGrp="1"/>
          </p:cNvGraphicFramePr>
          <p:nvPr/>
        </p:nvGraphicFramePr>
        <p:xfrm>
          <a:off x="6570765" y="2398920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9842E2F9-E338-467F-A0EA-FE0C19058256}"/>
              </a:ext>
            </a:extLst>
          </p:cNvPr>
          <p:cNvSpPr/>
          <p:nvPr/>
        </p:nvSpPr>
        <p:spPr>
          <a:xfrm>
            <a:off x="6069280" y="2321373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1CD4B191-A0E5-4286-A9CB-2FA9C0B0B87F}"/>
              </a:ext>
            </a:extLst>
          </p:cNvPr>
          <p:cNvGraphicFramePr>
            <a:graphicFrameLocks noGrp="1"/>
          </p:cNvGraphicFramePr>
          <p:nvPr/>
        </p:nvGraphicFramePr>
        <p:xfrm>
          <a:off x="3729115" y="3902821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graphicFrame>
        <p:nvGraphicFramePr>
          <p:cNvPr id="21" name="Tabla 20">
            <a:extLst>
              <a:ext uri="{FF2B5EF4-FFF2-40B4-BE49-F238E27FC236}">
                <a16:creationId xmlns:a16="http://schemas.microsoft.com/office/drawing/2014/main" id="{0C4D2156-E2AA-469A-92A8-30DBF9AF8893}"/>
              </a:ext>
            </a:extLst>
          </p:cNvPr>
          <p:cNvGraphicFramePr>
            <a:graphicFrameLocks noGrp="1"/>
          </p:cNvGraphicFramePr>
          <p:nvPr/>
        </p:nvGraphicFramePr>
        <p:xfrm>
          <a:off x="6570765" y="3902821"/>
          <a:ext cx="2193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632">
                  <a:extLst>
                    <a:ext uri="{9D8B030D-6E8A-4147-A177-3AD203B41FA5}">
                      <a16:colId xmlns:a16="http://schemas.microsoft.com/office/drawing/2014/main" val="1662199444"/>
                    </a:ext>
                  </a:extLst>
                </a:gridCol>
                <a:gridCol w="1096632">
                  <a:extLst>
                    <a:ext uri="{9D8B030D-6E8A-4147-A177-3AD203B41FA5}">
                      <a16:colId xmlns:a16="http://schemas.microsoft.com/office/drawing/2014/main" val="2686938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>
                          <a:solidFill>
                            <a:schemeClr val="tx1"/>
                          </a:solidFill>
                        </a:rPr>
                        <a:t>-1.2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093270"/>
                  </a:ext>
                </a:extLst>
              </a:tr>
            </a:tbl>
          </a:graphicData>
        </a:graphic>
      </p:graphicFrame>
      <p:sp>
        <p:nvSpPr>
          <p:cNvPr id="22" name="Rectángulo 21">
            <a:extLst>
              <a:ext uri="{FF2B5EF4-FFF2-40B4-BE49-F238E27FC236}">
                <a16:creationId xmlns:a16="http://schemas.microsoft.com/office/drawing/2014/main" id="{823080E9-DABF-4F59-B2CF-EF0C373F8800}"/>
              </a:ext>
            </a:extLst>
          </p:cNvPr>
          <p:cNvSpPr/>
          <p:nvPr/>
        </p:nvSpPr>
        <p:spPr>
          <a:xfrm>
            <a:off x="6069280" y="3825274"/>
            <a:ext cx="354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x</a:t>
            </a:r>
            <a:endParaRPr lang="es-PE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8A56869-BF98-48B2-BE79-F7FAEABB20BA}"/>
              </a:ext>
            </a:extLst>
          </p:cNvPr>
          <p:cNvSpPr/>
          <p:nvPr/>
        </p:nvSpPr>
        <p:spPr>
          <a:xfrm>
            <a:off x="9082793" y="2288121"/>
            <a:ext cx="10999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= 6.72</a:t>
            </a:r>
            <a:endParaRPr lang="es-PE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1683DD04-429B-4A5F-A2D7-87152972C073}"/>
              </a:ext>
            </a:extLst>
          </p:cNvPr>
          <p:cNvSpPr/>
          <p:nvPr/>
        </p:nvSpPr>
        <p:spPr>
          <a:xfrm>
            <a:off x="9082793" y="3877382"/>
            <a:ext cx="12250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1" dirty="0">
                <a:solidFill>
                  <a:srgbClr val="284C91"/>
                </a:solidFill>
                <a:latin typeface="Myriad Pro" panose="020B0503030403020204" pitchFamily="34" charset="0"/>
              </a:rPr>
              <a:t>= -9.48</a:t>
            </a:r>
            <a:endParaRPr lang="es-PE" b="1" dirty="0"/>
          </a:p>
        </p:txBody>
      </p:sp>
      <p:pic>
        <p:nvPicPr>
          <p:cNvPr id="25" name="Picture 3" descr="https://lh5.googleusercontent.com/clvA71Haoe8wD_PL8LSv5h9MD6rJeHV_xZppYa4ZPwRSzcCabldBaHgy13rOB75bAPtTlFJfY5cLH7sj0Eu3xqGbamwNDdvA6ixvnDewW9RFbUdeVREz_2Ne7-pSO6DJlz1N-Z8buqs">
            <a:extLst>
              <a:ext uri="{FF2B5EF4-FFF2-40B4-BE49-F238E27FC236}">
                <a16:creationId xmlns:a16="http://schemas.microsoft.com/office/drawing/2014/main" id="{7476D774-48D9-44CA-880B-C877A99512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38" r="48451"/>
          <a:stretch/>
        </p:blipFill>
        <p:spPr bwMode="auto">
          <a:xfrm>
            <a:off x="10526473" y="2112720"/>
            <a:ext cx="896485" cy="84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3" descr="https://lh5.googleusercontent.com/clvA71Haoe8wD_PL8LSv5h9MD6rJeHV_xZppYa4ZPwRSzcCabldBaHgy13rOB75bAPtTlFJfY5cLH7sj0Eu3xqGbamwNDdvA6ixvnDewW9RFbUdeVREz_2Ne7-pSO6DJlz1N-Z8buqs">
            <a:extLst>
              <a:ext uri="{FF2B5EF4-FFF2-40B4-BE49-F238E27FC236}">
                <a16:creationId xmlns:a16="http://schemas.microsoft.com/office/drawing/2014/main" id="{6D14E72A-4DF3-4881-BC44-1032BCA02F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73" t="13538" r="1588"/>
          <a:stretch/>
        </p:blipFill>
        <p:spPr bwMode="auto">
          <a:xfrm>
            <a:off x="10591781" y="3687597"/>
            <a:ext cx="765868" cy="84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1">
            <a:extLst>
              <a:ext uri="{FF2B5EF4-FFF2-40B4-BE49-F238E27FC236}">
                <a16:creationId xmlns:a16="http://schemas.microsoft.com/office/drawing/2014/main" id="{1F305710-5722-4881-BCAF-28A3B1F33B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6122" y="5224020"/>
            <a:ext cx="6392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b="1" dirty="0">
                <a:solidFill>
                  <a:srgbClr val="FF0000"/>
                </a:solidFill>
                <a:latin typeface="Myriad Pro" panose="020B0503030403020204" pitchFamily="34" charset="0"/>
              </a:rPr>
              <a:t>¿Cómo obtener estos números?</a:t>
            </a:r>
            <a:endParaRPr kumimoji="0" lang="es-PE" altLang="es-PE" sz="28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476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2051" name="Picture 3" descr="https://lh4.googleusercontent.com/IX84af5E7toM04yvdA-qw1rBsoIDPpStoP1BfDf1Wk5MHRVsRphzJgXP8-9yAKQ9O5EKqro5on64KHMOSx637tPeNGZvi5LFu966LT3zU7O5cvGNPREYaF4vzDOvTHFjenPnqhNCeRY">
            <a:extLst>
              <a:ext uri="{FF2B5EF4-FFF2-40B4-BE49-F238E27FC236}">
                <a16:creationId xmlns:a16="http://schemas.microsoft.com/office/drawing/2014/main" id="{D0597464-F735-41C8-B081-0B184823B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960" y="2254941"/>
            <a:ext cx="1895833" cy="1895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lh3.googleusercontent.com/L6SdSRt_GVgo-S8j3mZtJyzLq0G547udzMaJ9MB7h8YJROyVK5ON1t_NGaxrxbh3PK1aB04FxKBFAyVKmAhrsrVmxPE_wiylcEHfy3_WxCVGJwtnvii1EJOGNO4a-SqUIAc398JWfyE">
            <a:extLst>
              <a:ext uri="{FF2B5EF4-FFF2-40B4-BE49-F238E27FC236}">
                <a16:creationId xmlns:a16="http://schemas.microsoft.com/office/drawing/2014/main" id="{294878D2-F870-4447-9EFC-DBF90B249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333" y="1189703"/>
            <a:ext cx="6081790" cy="3639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68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4022014"/>
              </p:ext>
            </p:extLst>
          </p:nvPr>
        </p:nvGraphicFramePr>
        <p:xfrm>
          <a:off x="1730670" y="3214926"/>
          <a:ext cx="9052561" cy="2650488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293223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1293223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44174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44174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44174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44174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44174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44174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42257323-04B9-447F-880F-19178DFE00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982" y="3148976"/>
            <a:ext cx="91658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latin typeface="Myriad Pro" panose="020B0503030403020204" pitchFamily="34" charset="0"/>
              </a:rPr>
              <a:t>Jacky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8B9D209-7699-426A-B1E2-CCFB54D9C3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649" y="3610641"/>
            <a:ext cx="117925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latin typeface="Myriad Pro" panose="020B0503030403020204" pitchFamily="34" charset="0"/>
              </a:rPr>
              <a:t>Miguel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45B25CD5-12FF-41B1-B1E1-A021DD6B2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982" y="4072306"/>
            <a:ext cx="91658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latin typeface="Myriad Pro" panose="020B0503030403020204" pitchFamily="34" charset="0"/>
              </a:rPr>
              <a:t>Julia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ABB44453-33BC-45DF-8366-E10E1EA48F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880" y="4942084"/>
            <a:ext cx="128479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latin typeface="Myriad Pro" panose="020B0503030403020204" pitchFamily="34" charset="0"/>
              </a:rPr>
              <a:t>Rodrigo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922E2FE1-E9F3-405F-90A6-02F9FFDCEF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328" y="5403749"/>
            <a:ext cx="114589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latin typeface="Myriad Pro" panose="020B0503030403020204" pitchFamily="34" charset="0"/>
              </a:rPr>
              <a:t>Carol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55C6A6B6-C774-4CD6-8995-C88F81693E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879" y="4480419"/>
            <a:ext cx="117925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400" dirty="0">
                <a:latin typeface="Myriad Pro" panose="020B0503030403020204" pitchFamily="34" charset="0"/>
              </a:rPr>
              <a:t>María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13" name="Picture 4" descr="https://lh6.googleusercontent.com/MHoM2naXUnNfxW5hMCNUrRQRcP97n1F76Tgf_wrC52mSeMaBZjYJvbLm-XiJ7yf_-Fnoh7k_i_3j-FIZSSNW21C1T6m-gmtc6awL-TPkOFwFSCyi_C_o4tsAoI_EBjFz7JRvGgaYYmc">
            <a:extLst>
              <a:ext uri="{FF2B5EF4-FFF2-40B4-BE49-F238E27FC236}">
                <a16:creationId xmlns:a16="http://schemas.microsoft.com/office/drawing/2014/main" id="{8200E86F-9197-475E-ADBE-C3D7718D8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6294" y="1626645"/>
            <a:ext cx="967239" cy="1450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5" descr="https://lh4.googleusercontent.com/GuEmsbA-2syRIZAu9f-v-ZeT6wVzikQgzUPmd9dLZP53rMoyGjaiXYPyaJ5E6IlqSi9CPu63wv7w-Na1hwV8xVp9jiYb1G1dirl06dqlZymru_4AUYZhp0ezPXKEigON549U8ZWhy8s">
            <a:extLst>
              <a:ext uri="{FF2B5EF4-FFF2-40B4-BE49-F238E27FC236}">
                <a16:creationId xmlns:a16="http://schemas.microsoft.com/office/drawing/2014/main" id="{5C1B069D-F6C6-4D22-980B-E91E9B9E7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0646" y="1649720"/>
            <a:ext cx="1135004" cy="1404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https://lh5.googleusercontent.com/rGlPeeS4mYrdUB1zL7NcddoXhMrRKGSdjonZoeghX9yXMiTh7NBI4mJh1XjaOESxJhT97SwqvbhaOYbJCpFpbXb-NdXwzJ62g4IX3cJmzSuIUydUebIGQGBPGhUym8wBBCasvV0LSRg">
            <a:extLst>
              <a:ext uri="{FF2B5EF4-FFF2-40B4-BE49-F238E27FC236}">
                <a16:creationId xmlns:a16="http://schemas.microsoft.com/office/drawing/2014/main" id="{D73C4652-7F33-485F-BB06-955AE9F6C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9620" y="1615678"/>
            <a:ext cx="1000180" cy="147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https://lh6.googleusercontent.com/oTRhdEU-E3jovRkgiBMV0iIoRt8uN1P3BipKaluQBcS3PyXHUOkcoGEc-VnGiORqBZ6AjPTO7bIWgON0qg4kmCXiDzn5KOwExhM4p5MY1lowcOFwmryPfd4rxkpzZ8mQ8AVCA6K3nks">
            <a:extLst>
              <a:ext uri="{FF2B5EF4-FFF2-40B4-BE49-F238E27FC236}">
                <a16:creationId xmlns:a16="http://schemas.microsoft.com/office/drawing/2014/main" id="{36B50ADF-5A54-4180-B9DA-BDA249145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1902" y="1609111"/>
            <a:ext cx="1113010" cy="148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 descr="https://lh3.googleusercontent.com/32KcCIC__j7pB88BUnfYxHWIiyXOlOA3H2aQh2Z7uqFhyX3jvK0FtA7qvFAPDHrGxi65B7L5Iu7kf6KfyALmditZdmCVoxhpM8xmpAc5FBQhwn8_MZR5BR3HXqobh4EqMkvMxYMVqHU">
            <a:extLst>
              <a:ext uri="{FF2B5EF4-FFF2-40B4-BE49-F238E27FC236}">
                <a16:creationId xmlns:a16="http://schemas.microsoft.com/office/drawing/2014/main" id="{23D82B6F-6AE4-4EF7-938F-AC2ADE652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1164" y="1578917"/>
            <a:ext cx="1042204" cy="154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2" descr="Image result for toy story">
            <a:extLst>
              <a:ext uri="{FF2B5EF4-FFF2-40B4-BE49-F238E27FC236}">
                <a16:creationId xmlns:a16="http://schemas.microsoft.com/office/drawing/2014/main" id="{E3586267-2881-472E-92C2-E9B04FD9C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190" y="1575159"/>
            <a:ext cx="1042204" cy="1553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Orange Is the New Black Season 4.jpg">
            <a:extLst>
              <a:ext uri="{FF2B5EF4-FFF2-40B4-BE49-F238E27FC236}">
                <a16:creationId xmlns:a16="http://schemas.microsoft.com/office/drawing/2014/main" id="{EEC4EFD9-283A-47D8-98CA-BC9607DB7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6052" y="1555173"/>
            <a:ext cx="1073991" cy="1593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0844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081437"/>
              </p:ext>
            </p:extLst>
          </p:nvPr>
        </p:nvGraphicFramePr>
        <p:xfrm>
          <a:off x="4213183" y="3250126"/>
          <a:ext cx="6118630" cy="23774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0935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/>
        </p:nvGraphicFramePr>
        <p:xfrm>
          <a:off x="4213183" y="3250126"/>
          <a:ext cx="6118630" cy="23774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C30FBF29-5AF3-40CE-A327-D65F8B6A7400}"/>
              </a:ext>
            </a:extLst>
          </p:cNvPr>
          <p:cNvGraphicFramePr>
            <a:graphicFrameLocks noGrp="1"/>
          </p:cNvGraphicFramePr>
          <p:nvPr/>
        </p:nvGraphicFramePr>
        <p:xfrm>
          <a:off x="4213183" y="1913201"/>
          <a:ext cx="6118630" cy="7924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3FBEED9-3993-40C1-8D17-C4104C40A086}"/>
              </a:ext>
            </a:extLst>
          </p:cNvPr>
          <p:cNvGraphicFramePr>
            <a:graphicFrameLocks noGrp="1"/>
          </p:cNvGraphicFramePr>
          <p:nvPr/>
        </p:nvGraphicFramePr>
        <p:xfrm>
          <a:off x="1764175" y="3250126"/>
          <a:ext cx="1748180" cy="23774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1595579436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762697654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04861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255380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715646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74036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8299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1827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040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/>
        </p:nvGraphicFramePr>
        <p:xfrm>
          <a:off x="4213183" y="3250126"/>
          <a:ext cx="6118630" cy="23774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C30FBF29-5AF3-40CE-A327-D65F8B6A7400}"/>
              </a:ext>
            </a:extLst>
          </p:cNvPr>
          <p:cNvGraphicFramePr>
            <a:graphicFrameLocks noGrp="1"/>
          </p:cNvGraphicFramePr>
          <p:nvPr/>
        </p:nvGraphicFramePr>
        <p:xfrm>
          <a:off x="4213183" y="1913201"/>
          <a:ext cx="6118630" cy="7924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3FBEED9-3993-40C1-8D17-C4104C40A086}"/>
              </a:ext>
            </a:extLst>
          </p:cNvPr>
          <p:cNvGraphicFramePr>
            <a:graphicFrameLocks noGrp="1"/>
          </p:cNvGraphicFramePr>
          <p:nvPr/>
        </p:nvGraphicFramePr>
        <p:xfrm>
          <a:off x="1764175" y="3250126"/>
          <a:ext cx="1748180" cy="23774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1595579436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762697654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04861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255380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715646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74036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8299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182703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EC09E1C5-7423-473B-945F-0FD7FB5994B3}"/>
              </a:ext>
            </a:extLst>
          </p:cNvPr>
          <p:cNvSpPr/>
          <p:nvPr/>
        </p:nvSpPr>
        <p:spPr>
          <a:xfrm>
            <a:off x="6347514" y="1368756"/>
            <a:ext cx="867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rgbClr val="284C91"/>
                </a:solidFill>
                <a:latin typeface="Myriad Pro" panose="020B0503030403020204" pitchFamily="34" charset="0"/>
              </a:rPr>
              <a:t>ITEMS</a:t>
            </a:r>
            <a:endParaRPr lang="es-PE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032FE4-66C2-41D2-81B3-53DE56E53AD8}"/>
              </a:ext>
            </a:extLst>
          </p:cNvPr>
          <p:cNvSpPr/>
          <p:nvPr/>
        </p:nvSpPr>
        <p:spPr>
          <a:xfrm>
            <a:off x="429904" y="4254180"/>
            <a:ext cx="1333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chemeClr val="accent4">
                    <a:lumMod val="75000"/>
                  </a:schemeClr>
                </a:solidFill>
                <a:latin typeface="Myriad Pro" panose="020B0503030403020204" pitchFamily="34" charset="0"/>
              </a:rPr>
              <a:t>USUARIOS</a:t>
            </a:r>
            <a:endParaRPr lang="es-PE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48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6121845"/>
              </p:ext>
            </p:extLst>
          </p:nvPr>
        </p:nvGraphicFramePr>
        <p:xfrm>
          <a:off x="4213183" y="3250126"/>
          <a:ext cx="6118630" cy="23774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C30FBF29-5AF3-40CE-A327-D65F8B6A7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989087"/>
              </p:ext>
            </p:extLst>
          </p:nvPr>
        </p:nvGraphicFramePr>
        <p:xfrm>
          <a:off x="4213183" y="1913201"/>
          <a:ext cx="6118630" cy="7924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3FBEED9-3993-40C1-8D17-C4104C40A0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462512"/>
              </p:ext>
            </p:extLst>
          </p:nvPr>
        </p:nvGraphicFramePr>
        <p:xfrm>
          <a:off x="1764175" y="3250126"/>
          <a:ext cx="1748180" cy="23774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1595579436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762697654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04861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255380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715646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74036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8299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182703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EC09E1C5-7423-473B-945F-0FD7FB5994B3}"/>
              </a:ext>
            </a:extLst>
          </p:cNvPr>
          <p:cNvSpPr/>
          <p:nvPr/>
        </p:nvSpPr>
        <p:spPr>
          <a:xfrm>
            <a:off x="6347514" y="1368756"/>
            <a:ext cx="867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rgbClr val="284C91"/>
                </a:solidFill>
                <a:latin typeface="Myriad Pro" panose="020B0503030403020204" pitchFamily="34" charset="0"/>
              </a:rPr>
              <a:t>ITEMS</a:t>
            </a:r>
            <a:endParaRPr lang="es-PE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032FE4-66C2-41D2-81B3-53DE56E53AD8}"/>
              </a:ext>
            </a:extLst>
          </p:cNvPr>
          <p:cNvSpPr/>
          <p:nvPr/>
        </p:nvSpPr>
        <p:spPr>
          <a:xfrm>
            <a:off x="429904" y="4254180"/>
            <a:ext cx="1333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chemeClr val="accent4">
                    <a:lumMod val="75000"/>
                  </a:schemeClr>
                </a:solidFill>
                <a:latin typeface="Myriad Pro" panose="020B0503030403020204" pitchFamily="34" charset="0"/>
              </a:rPr>
              <a:t>USUARIOS</a:t>
            </a:r>
            <a:endParaRPr lang="es-PE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966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/>
        </p:nvGraphicFramePr>
        <p:xfrm>
          <a:off x="4213183" y="3250126"/>
          <a:ext cx="6118630" cy="23774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C30FBF29-5AF3-40CE-A327-D65F8B6A7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516084"/>
              </p:ext>
            </p:extLst>
          </p:nvPr>
        </p:nvGraphicFramePr>
        <p:xfrm>
          <a:off x="4213183" y="1913201"/>
          <a:ext cx="6118630" cy="7924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3FBEED9-3993-40C1-8D17-C4104C40A0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1327647"/>
              </p:ext>
            </p:extLst>
          </p:nvPr>
        </p:nvGraphicFramePr>
        <p:xfrm>
          <a:off x="1764175" y="3250126"/>
          <a:ext cx="1748180" cy="23774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1595579436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762697654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04861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255380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715646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74036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8299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182703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EC09E1C5-7423-473B-945F-0FD7FB5994B3}"/>
              </a:ext>
            </a:extLst>
          </p:cNvPr>
          <p:cNvSpPr/>
          <p:nvPr/>
        </p:nvSpPr>
        <p:spPr>
          <a:xfrm>
            <a:off x="6347514" y="1368756"/>
            <a:ext cx="867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rgbClr val="284C91"/>
                </a:solidFill>
                <a:latin typeface="Myriad Pro" panose="020B0503030403020204" pitchFamily="34" charset="0"/>
              </a:rPr>
              <a:t>ITEMS</a:t>
            </a:r>
            <a:endParaRPr lang="es-PE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032FE4-66C2-41D2-81B3-53DE56E53AD8}"/>
              </a:ext>
            </a:extLst>
          </p:cNvPr>
          <p:cNvSpPr/>
          <p:nvPr/>
        </p:nvSpPr>
        <p:spPr>
          <a:xfrm>
            <a:off x="429904" y="4254180"/>
            <a:ext cx="1333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chemeClr val="accent4">
                    <a:lumMod val="75000"/>
                  </a:schemeClr>
                </a:solidFill>
                <a:latin typeface="Myriad Pro" panose="020B0503030403020204" pitchFamily="34" charset="0"/>
              </a:rPr>
              <a:t>USUARIOS</a:t>
            </a:r>
            <a:endParaRPr lang="es-PE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76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/>
        </p:nvGraphicFramePr>
        <p:xfrm>
          <a:off x="4213183" y="3250126"/>
          <a:ext cx="6118630" cy="23774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C30FBF29-5AF3-40CE-A327-D65F8B6A7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4794604"/>
              </p:ext>
            </p:extLst>
          </p:nvPr>
        </p:nvGraphicFramePr>
        <p:xfrm>
          <a:off x="4213183" y="1913201"/>
          <a:ext cx="6118630" cy="7924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3FBEED9-3993-40C1-8D17-C4104C40A0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7426823"/>
              </p:ext>
            </p:extLst>
          </p:nvPr>
        </p:nvGraphicFramePr>
        <p:xfrm>
          <a:off x="1764175" y="3250126"/>
          <a:ext cx="1748180" cy="23774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1595579436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762697654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04861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0.5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255380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715646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74036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8299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182703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EC09E1C5-7423-473B-945F-0FD7FB5994B3}"/>
              </a:ext>
            </a:extLst>
          </p:cNvPr>
          <p:cNvSpPr/>
          <p:nvPr/>
        </p:nvSpPr>
        <p:spPr>
          <a:xfrm>
            <a:off x="6347514" y="1368756"/>
            <a:ext cx="867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rgbClr val="284C91"/>
                </a:solidFill>
                <a:latin typeface="Myriad Pro" panose="020B0503030403020204" pitchFamily="34" charset="0"/>
              </a:rPr>
              <a:t>ITEMS</a:t>
            </a:r>
            <a:endParaRPr lang="es-PE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032FE4-66C2-41D2-81B3-53DE56E53AD8}"/>
              </a:ext>
            </a:extLst>
          </p:cNvPr>
          <p:cNvSpPr/>
          <p:nvPr/>
        </p:nvSpPr>
        <p:spPr>
          <a:xfrm>
            <a:off x="429904" y="4254180"/>
            <a:ext cx="1333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chemeClr val="accent4">
                    <a:lumMod val="75000"/>
                  </a:schemeClr>
                </a:solidFill>
                <a:latin typeface="Myriad Pro" panose="020B0503030403020204" pitchFamily="34" charset="0"/>
              </a:rPr>
              <a:t>USUARIOS</a:t>
            </a:r>
            <a:endParaRPr lang="es-PE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74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692364"/>
              </p:ext>
            </p:extLst>
          </p:nvPr>
        </p:nvGraphicFramePr>
        <p:xfrm>
          <a:off x="4213183" y="3250126"/>
          <a:ext cx="6118630" cy="23774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C30FBF29-5AF3-40CE-A327-D65F8B6A7400}"/>
              </a:ext>
            </a:extLst>
          </p:cNvPr>
          <p:cNvGraphicFramePr>
            <a:graphicFrameLocks noGrp="1"/>
          </p:cNvGraphicFramePr>
          <p:nvPr/>
        </p:nvGraphicFramePr>
        <p:xfrm>
          <a:off x="4213183" y="1913201"/>
          <a:ext cx="6118630" cy="7924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3FBEED9-3993-40C1-8D17-C4104C40A086}"/>
              </a:ext>
            </a:extLst>
          </p:cNvPr>
          <p:cNvGraphicFramePr>
            <a:graphicFrameLocks noGrp="1"/>
          </p:cNvGraphicFramePr>
          <p:nvPr/>
        </p:nvGraphicFramePr>
        <p:xfrm>
          <a:off x="1764175" y="3250126"/>
          <a:ext cx="1748180" cy="23774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1595579436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762697654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04861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0.5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255380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715646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74036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8299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182703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EC09E1C5-7423-473B-945F-0FD7FB5994B3}"/>
              </a:ext>
            </a:extLst>
          </p:cNvPr>
          <p:cNvSpPr/>
          <p:nvPr/>
        </p:nvSpPr>
        <p:spPr>
          <a:xfrm>
            <a:off x="6347514" y="1368756"/>
            <a:ext cx="867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rgbClr val="284C91"/>
                </a:solidFill>
                <a:latin typeface="Myriad Pro" panose="020B0503030403020204" pitchFamily="34" charset="0"/>
              </a:rPr>
              <a:t>ITEMS</a:t>
            </a:r>
            <a:endParaRPr lang="es-PE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032FE4-66C2-41D2-81B3-53DE56E53AD8}"/>
              </a:ext>
            </a:extLst>
          </p:cNvPr>
          <p:cNvSpPr/>
          <p:nvPr/>
        </p:nvSpPr>
        <p:spPr>
          <a:xfrm>
            <a:off x="429904" y="4254180"/>
            <a:ext cx="1333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chemeClr val="accent4">
                    <a:lumMod val="75000"/>
                  </a:schemeClr>
                </a:solidFill>
                <a:latin typeface="Myriad Pro" panose="020B0503030403020204" pitchFamily="34" charset="0"/>
              </a:rPr>
              <a:t>USUARIOS</a:t>
            </a:r>
            <a:endParaRPr lang="es-PE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957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295009"/>
              </p:ext>
            </p:extLst>
          </p:nvPr>
        </p:nvGraphicFramePr>
        <p:xfrm>
          <a:off x="4213183" y="3250126"/>
          <a:ext cx="6118630" cy="23774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C30FBF29-5AF3-40CE-A327-D65F8B6A7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6134451"/>
              </p:ext>
            </p:extLst>
          </p:nvPr>
        </p:nvGraphicFramePr>
        <p:xfrm>
          <a:off x="4213183" y="1913201"/>
          <a:ext cx="6118630" cy="7924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3FBEED9-3993-40C1-8D17-C4104C40A0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809529"/>
              </p:ext>
            </p:extLst>
          </p:nvPr>
        </p:nvGraphicFramePr>
        <p:xfrm>
          <a:off x="1764175" y="3250126"/>
          <a:ext cx="1748180" cy="23774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1595579436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762697654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04861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0.5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255380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715646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74036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8299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182703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EC09E1C5-7423-473B-945F-0FD7FB5994B3}"/>
              </a:ext>
            </a:extLst>
          </p:cNvPr>
          <p:cNvSpPr/>
          <p:nvPr/>
        </p:nvSpPr>
        <p:spPr>
          <a:xfrm>
            <a:off x="6347514" y="1368756"/>
            <a:ext cx="867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rgbClr val="284C91"/>
                </a:solidFill>
                <a:latin typeface="Myriad Pro" panose="020B0503030403020204" pitchFamily="34" charset="0"/>
              </a:rPr>
              <a:t>ITEMS</a:t>
            </a:r>
            <a:endParaRPr lang="es-PE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032FE4-66C2-41D2-81B3-53DE56E53AD8}"/>
              </a:ext>
            </a:extLst>
          </p:cNvPr>
          <p:cNvSpPr/>
          <p:nvPr/>
        </p:nvSpPr>
        <p:spPr>
          <a:xfrm>
            <a:off x="429904" y="4254180"/>
            <a:ext cx="1333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chemeClr val="accent4">
                    <a:lumMod val="75000"/>
                  </a:schemeClr>
                </a:solidFill>
                <a:latin typeface="Myriad Pro" panose="020B0503030403020204" pitchFamily="34" charset="0"/>
              </a:rPr>
              <a:t>USUARIOS</a:t>
            </a:r>
            <a:endParaRPr lang="es-PE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49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2530038"/>
              </p:ext>
            </p:extLst>
          </p:nvPr>
        </p:nvGraphicFramePr>
        <p:xfrm>
          <a:off x="4213183" y="3250126"/>
          <a:ext cx="6118630" cy="23774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3.2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C30FBF29-5AF3-40CE-A327-D65F8B6A7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824544"/>
              </p:ext>
            </p:extLst>
          </p:nvPr>
        </p:nvGraphicFramePr>
        <p:xfrm>
          <a:off x="4213183" y="1913201"/>
          <a:ext cx="6118630" cy="7924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0.6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3FBEED9-3993-40C1-8D17-C4104C40A0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3171291"/>
              </p:ext>
            </p:extLst>
          </p:nvPr>
        </p:nvGraphicFramePr>
        <p:xfrm>
          <a:off x="1764175" y="3250126"/>
          <a:ext cx="1748180" cy="23774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1595579436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762697654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04861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0.5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255380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715646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74036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8299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182703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EC09E1C5-7423-473B-945F-0FD7FB5994B3}"/>
              </a:ext>
            </a:extLst>
          </p:cNvPr>
          <p:cNvSpPr/>
          <p:nvPr/>
        </p:nvSpPr>
        <p:spPr>
          <a:xfrm>
            <a:off x="6347514" y="1368756"/>
            <a:ext cx="867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rgbClr val="284C91"/>
                </a:solidFill>
                <a:latin typeface="Myriad Pro" panose="020B0503030403020204" pitchFamily="34" charset="0"/>
              </a:rPr>
              <a:t>ITEMS</a:t>
            </a:r>
            <a:endParaRPr lang="es-PE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032FE4-66C2-41D2-81B3-53DE56E53AD8}"/>
              </a:ext>
            </a:extLst>
          </p:cNvPr>
          <p:cNvSpPr/>
          <p:nvPr/>
        </p:nvSpPr>
        <p:spPr>
          <a:xfrm>
            <a:off x="429904" y="4254180"/>
            <a:ext cx="1333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chemeClr val="accent4">
                    <a:lumMod val="75000"/>
                  </a:schemeClr>
                </a:solidFill>
                <a:latin typeface="Myriad Pro" panose="020B0503030403020204" pitchFamily="34" charset="0"/>
              </a:rPr>
              <a:t>USUARIOS</a:t>
            </a:r>
            <a:endParaRPr lang="es-PE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640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3075" name="Picture 3" descr="https://lh5.googleusercontent.com/HfViaGUvuP_vNJLL02ULLxoJZiVL3wGwacDaSiXe2XX4ef4F7rmtj0huA8S9sAyXKdtqStL1Ul8QA4iLuKPOXCEhRF1t349D5oiN3U_G6MEbDrYFqi32z5bjrVvRm-JzdkH3_o0T4-g">
            <a:extLst>
              <a:ext uri="{FF2B5EF4-FFF2-40B4-BE49-F238E27FC236}">
                <a16:creationId xmlns:a16="http://schemas.microsoft.com/office/drawing/2014/main" id="{81734A70-04D2-4D46-BA6F-043365572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622" y="2212258"/>
            <a:ext cx="3090139" cy="1622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s://lh5.googleusercontent.com/yJ9eDexLg6t6veJpVHqydVpgMPlNUHgZfBDPAWXTPCUr704eXu-BUN0KElxeEKuEQHWECWEpwWDS9fulA1aAOp-j4sSbF6fArVMHq0bVnWbFoYEuS7i-AT8eMFrT-Yiu727OAsOXZDU">
            <a:extLst>
              <a:ext uri="{FF2B5EF4-FFF2-40B4-BE49-F238E27FC236}">
                <a16:creationId xmlns:a16="http://schemas.microsoft.com/office/drawing/2014/main" id="{4A6ED97E-0EF2-4FCE-A211-CDED62638A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382" y="782050"/>
            <a:ext cx="5597832" cy="4198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88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026637"/>
              </p:ext>
            </p:extLst>
          </p:nvPr>
        </p:nvGraphicFramePr>
        <p:xfrm>
          <a:off x="4213183" y="3250126"/>
          <a:ext cx="6118630" cy="23774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2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4.5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3.5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5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3</a:t>
                      </a:r>
                      <a:endParaRPr lang="es-PE" sz="2000" b="0" dirty="0">
                        <a:latin typeface="Myriad Pro" panose="020B0503030403020204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C30FBF29-5AF3-40CE-A327-D65F8B6A7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0803932"/>
              </p:ext>
            </p:extLst>
          </p:nvPr>
        </p:nvGraphicFramePr>
        <p:xfrm>
          <a:off x="4213183" y="1913201"/>
          <a:ext cx="6118630" cy="7924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3FBEED9-3993-40C1-8D17-C4104C40A0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096994"/>
              </p:ext>
            </p:extLst>
          </p:nvPr>
        </p:nvGraphicFramePr>
        <p:xfrm>
          <a:off x="1764175" y="3250126"/>
          <a:ext cx="1748180" cy="23774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1595579436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762697654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04861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0.5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255380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715646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74036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8299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182703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EC09E1C5-7423-473B-945F-0FD7FB5994B3}"/>
              </a:ext>
            </a:extLst>
          </p:cNvPr>
          <p:cNvSpPr/>
          <p:nvPr/>
        </p:nvSpPr>
        <p:spPr>
          <a:xfrm>
            <a:off x="6347514" y="1368756"/>
            <a:ext cx="867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rgbClr val="284C91"/>
                </a:solidFill>
                <a:latin typeface="Myriad Pro" panose="020B0503030403020204" pitchFamily="34" charset="0"/>
              </a:rPr>
              <a:t>ITEMS</a:t>
            </a:r>
            <a:endParaRPr lang="es-PE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032FE4-66C2-41D2-81B3-53DE56E53AD8}"/>
              </a:ext>
            </a:extLst>
          </p:cNvPr>
          <p:cNvSpPr/>
          <p:nvPr/>
        </p:nvSpPr>
        <p:spPr>
          <a:xfrm>
            <a:off x="429904" y="4254180"/>
            <a:ext cx="1333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chemeClr val="accent4">
                    <a:lumMod val="75000"/>
                  </a:schemeClr>
                </a:solidFill>
                <a:latin typeface="Myriad Pro" panose="020B0503030403020204" pitchFamily="34" charset="0"/>
              </a:rPr>
              <a:t>USUARIOS</a:t>
            </a:r>
            <a:endParaRPr lang="es-PE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00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975" cy="6856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4291B21-4475-49D8-8D3D-0336B7DA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912" y="845537"/>
            <a:ext cx="1018031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PE" altLang="es-PE" sz="2800" dirty="0">
                <a:solidFill>
                  <a:srgbClr val="284C91"/>
                </a:solidFill>
                <a:latin typeface="Myriad Pro" panose="020B0503030403020204" pitchFamily="34" charset="0"/>
              </a:rPr>
              <a:t>4.4 Modelos de factorización de matrices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10057F5-8EF4-427D-9968-37973AD38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3453876"/>
              </p:ext>
            </p:extLst>
          </p:nvPr>
        </p:nvGraphicFramePr>
        <p:xfrm>
          <a:off x="4213183" y="3250126"/>
          <a:ext cx="6118630" cy="23774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3.7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3.2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4.2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3.6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4.3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3.2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3.9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3.4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4.2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023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3.2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2.4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3.4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92228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3.6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4.2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78624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4.3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5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4.1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3.4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61920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C30FBF29-5AF3-40CE-A327-D65F8B6A7400}"/>
              </a:ext>
            </a:extLst>
          </p:cNvPr>
          <p:cNvGraphicFramePr>
            <a:graphicFrameLocks noGrp="1"/>
          </p:cNvGraphicFramePr>
          <p:nvPr/>
        </p:nvGraphicFramePr>
        <p:xfrm>
          <a:off x="4213183" y="1913201"/>
          <a:ext cx="6118630" cy="7924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249982749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401827190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893199684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2307396245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024606269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524229967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1287148629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035017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3.5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612228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3FBEED9-3993-40C1-8D17-C4104C40A086}"/>
              </a:ext>
            </a:extLst>
          </p:cNvPr>
          <p:cNvGraphicFramePr>
            <a:graphicFrameLocks noGrp="1"/>
          </p:cNvGraphicFramePr>
          <p:nvPr/>
        </p:nvGraphicFramePr>
        <p:xfrm>
          <a:off x="1764175" y="3250126"/>
          <a:ext cx="1748180" cy="23774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874090">
                  <a:extLst>
                    <a:ext uri="{9D8B030D-6E8A-4147-A177-3AD203B41FA5}">
                      <a16:colId xmlns:a16="http://schemas.microsoft.com/office/drawing/2014/main" val="1595579436"/>
                    </a:ext>
                  </a:extLst>
                </a:gridCol>
                <a:gridCol w="874090">
                  <a:extLst>
                    <a:ext uri="{9D8B030D-6E8A-4147-A177-3AD203B41FA5}">
                      <a16:colId xmlns:a16="http://schemas.microsoft.com/office/drawing/2014/main" val="762697654"/>
                    </a:ext>
                  </a:extLst>
                </a:gridCol>
              </a:tblGrid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2.1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04861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0.5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0.7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255380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0.2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715646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1.7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740365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1.2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82999"/>
                  </a:ext>
                </a:extLst>
              </a:tr>
              <a:tr h="348678"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1.5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b="0" dirty="0">
                          <a:latin typeface="Myriad Pro" panose="020B0503030403020204"/>
                        </a:rPr>
                        <a:t>1.1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182703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EC09E1C5-7423-473B-945F-0FD7FB5994B3}"/>
              </a:ext>
            </a:extLst>
          </p:cNvPr>
          <p:cNvSpPr/>
          <p:nvPr/>
        </p:nvSpPr>
        <p:spPr>
          <a:xfrm>
            <a:off x="6347514" y="1368756"/>
            <a:ext cx="867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rgbClr val="284C91"/>
                </a:solidFill>
                <a:latin typeface="Myriad Pro" panose="020B0503030403020204" pitchFamily="34" charset="0"/>
              </a:rPr>
              <a:t>ITEMS</a:t>
            </a:r>
            <a:endParaRPr lang="es-PE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032FE4-66C2-41D2-81B3-53DE56E53AD8}"/>
              </a:ext>
            </a:extLst>
          </p:cNvPr>
          <p:cNvSpPr/>
          <p:nvPr/>
        </p:nvSpPr>
        <p:spPr>
          <a:xfrm>
            <a:off x="429904" y="4254180"/>
            <a:ext cx="1333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altLang="es-PE" b="1" dirty="0">
                <a:solidFill>
                  <a:schemeClr val="accent4">
                    <a:lumMod val="75000"/>
                  </a:schemeClr>
                </a:solidFill>
                <a:latin typeface="Myriad Pro" panose="020B0503030403020204" pitchFamily="34" charset="0"/>
              </a:rPr>
              <a:t>USUARIOS</a:t>
            </a:r>
            <a:endParaRPr lang="es-PE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514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8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31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4977" cy="68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683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4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72"/>
            <a:ext cx="12194975" cy="6856326"/>
          </a:xfrm>
          <a:prstGeom prst="rect">
            <a:avLst/>
          </a:prstGeom>
        </p:spPr>
      </p:pic>
      <p:pic>
        <p:nvPicPr>
          <p:cNvPr id="4099" name="Picture 3" descr="https://lh6.googleusercontent.com/X0ElZG82aVqfnqiNCPGzd_KhM8KOplfMoirmWu_tDwyZ_XCIvuaPf7JFUtfj8B1drRDb2eQ91bgG7xsHSNUx-GWH1uPX-kn9GEDUegn-RETKzLw3nDUSrovPjb_qqYaVedZ97wXUf8k">
            <a:extLst>
              <a:ext uri="{FF2B5EF4-FFF2-40B4-BE49-F238E27FC236}">
                <a16:creationId xmlns:a16="http://schemas.microsoft.com/office/drawing/2014/main" id="{EA8D97A6-5744-416A-9917-493ACE3BF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131" y="2920103"/>
            <a:ext cx="2705100" cy="101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s://lh3.googleusercontent.com/58FeeIhfin0NzZBCdUxkIDxtAn4MU90AK_eoOSZZk3yImeZTXNOrkUXuP6t7p11DX25CSNTPb0_XSrDjxDjeZbUgGgBEUnEjmSB_NAZksHI1mNmfdNjRGXNfkd9IAU5_4NFNoNGz8Gg">
            <a:extLst>
              <a:ext uri="{FF2B5EF4-FFF2-40B4-BE49-F238E27FC236}">
                <a16:creationId xmlns:a16="http://schemas.microsoft.com/office/drawing/2014/main" id="{3B495931-F725-4D49-A382-137087BB6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3360" y="1431661"/>
            <a:ext cx="4340859" cy="3837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87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1215</TotalTime>
  <Words>1820</Words>
  <Application>Microsoft Office PowerPoint</Application>
  <PresentationFormat>Panorámica</PresentationFormat>
  <Paragraphs>838</Paragraphs>
  <Slides>85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85</vt:i4>
      </vt:variant>
    </vt:vector>
  </HeadingPairs>
  <TitlesOfParts>
    <vt:vector size="91" baseType="lpstr">
      <vt:lpstr>Arial</vt:lpstr>
      <vt:lpstr>Calibri</vt:lpstr>
      <vt:lpstr>Calibri Light</vt:lpstr>
      <vt:lpstr>Keep Calm Med</vt:lpstr>
      <vt:lpstr>Myriad Pro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Windows</dc:creator>
  <cp:lastModifiedBy>Manuel Montoya Gamio</cp:lastModifiedBy>
  <cp:revision>45</cp:revision>
  <dcterms:created xsi:type="dcterms:W3CDTF">2019-02-22T02:13:14Z</dcterms:created>
  <dcterms:modified xsi:type="dcterms:W3CDTF">2019-03-02T14:44:36Z</dcterms:modified>
</cp:coreProperties>
</file>

<file path=docProps/thumbnail.jpeg>
</file>